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8" r:id="rId2"/>
    <p:sldId id="294" r:id="rId3"/>
    <p:sldId id="299" r:id="rId4"/>
    <p:sldId id="300" r:id="rId5"/>
    <p:sldId id="303" r:id="rId6"/>
    <p:sldId id="304" r:id="rId7"/>
    <p:sldId id="306" r:id="rId8"/>
    <p:sldId id="305" r:id="rId9"/>
    <p:sldId id="289" r:id="rId10"/>
    <p:sldId id="290" r:id="rId11"/>
    <p:sldId id="288" r:id="rId12"/>
    <p:sldId id="309" r:id="rId13"/>
    <p:sldId id="270" r:id="rId14"/>
    <p:sldId id="287" r:id="rId15"/>
  </p:sldIdLst>
  <p:sldSz cx="9144000" cy="6858000" type="screen4x3"/>
  <p:notesSz cx="6819900" cy="99314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29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55716" cy="498162"/>
          </a:xfrm>
          <a:prstGeom prst="rect">
            <a:avLst/>
          </a:prstGeom>
        </p:spPr>
        <p:txBody>
          <a:bodyPr vert="horz" lIns="91714" tIns="45857" rIns="91714" bIns="45857" rtlCol="0"/>
          <a:lstStyle>
            <a:lvl1pPr algn="l">
              <a:defRPr sz="1200"/>
            </a:lvl1pPr>
          </a:lstStyle>
          <a:p>
            <a:endParaRPr lang="el-GR"/>
          </a:p>
        </p:txBody>
      </p:sp>
      <p:sp>
        <p:nvSpPr>
          <p:cNvPr id="3" name="Θέση ημερομηνίας 2"/>
          <p:cNvSpPr>
            <a:spLocks noGrp="1"/>
          </p:cNvSpPr>
          <p:nvPr>
            <p:ph type="dt" sz="quarter" idx="1"/>
          </p:nvPr>
        </p:nvSpPr>
        <p:spPr>
          <a:xfrm>
            <a:off x="3862585" y="0"/>
            <a:ext cx="2955716" cy="498162"/>
          </a:xfrm>
          <a:prstGeom prst="rect">
            <a:avLst/>
          </a:prstGeom>
        </p:spPr>
        <p:txBody>
          <a:bodyPr vert="horz" lIns="91714" tIns="45857" rIns="91714" bIns="45857" rtlCol="0"/>
          <a:lstStyle>
            <a:lvl1pPr algn="r">
              <a:defRPr sz="1200"/>
            </a:lvl1pPr>
          </a:lstStyle>
          <a:p>
            <a:fld id="{54CA0C8A-7561-4E51-8E55-D555E619231E}" type="datetimeFigureOut">
              <a:rPr lang="el-GR" smtClean="0"/>
              <a:pPr/>
              <a:t>5/4/2019</a:t>
            </a:fld>
            <a:endParaRPr lang="el-GR"/>
          </a:p>
        </p:txBody>
      </p:sp>
      <p:sp>
        <p:nvSpPr>
          <p:cNvPr id="4" name="Θέση υποσέλιδου 3"/>
          <p:cNvSpPr>
            <a:spLocks noGrp="1"/>
          </p:cNvSpPr>
          <p:nvPr>
            <p:ph type="ftr" sz="quarter" idx="2"/>
          </p:nvPr>
        </p:nvSpPr>
        <p:spPr>
          <a:xfrm>
            <a:off x="0" y="9433242"/>
            <a:ext cx="2955716" cy="498161"/>
          </a:xfrm>
          <a:prstGeom prst="rect">
            <a:avLst/>
          </a:prstGeom>
        </p:spPr>
        <p:txBody>
          <a:bodyPr vert="horz" lIns="91714" tIns="45857" rIns="91714" bIns="45857"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62585" y="9433242"/>
            <a:ext cx="2955716" cy="498161"/>
          </a:xfrm>
          <a:prstGeom prst="rect">
            <a:avLst/>
          </a:prstGeom>
        </p:spPr>
        <p:txBody>
          <a:bodyPr vert="horz" lIns="91714" tIns="45857" rIns="91714" bIns="45857" rtlCol="0" anchor="b"/>
          <a:lstStyle>
            <a:lvl1pPr algn="r">
              <a:defRPr sz="1200"/>
            </a:lvl1pPr>
          </a:lstStyle>
          <a:p>
            <a:fld id="{2FED43D5-7A03-41BB-92B2-C58D0852DDA1}" type="slidenum">
              <a:rPr lang="el-GR" smtClean="0"/>
              <a:pPr/>
              <a:t>‹#›</a:t>
            </a:fld>
            <a:endParaRPr lang="el-GR"/>
          </a:p>
        </p:txBody>
      </p:sp>
    </p:spTree>
    <p:extLst>
      <p:ext uri="{BB962C8B-B14F-4D97-AF65-F5344CB8AC3E}">
        <p14:creationId xmlns:p14="http://schemas.microsoft.com/office/powerpoint/2010/main" val="17183007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1" y="0"/>
            <a:ext cx="2955291" cy="496570"/>
          </a:xfrm>
          <a:prstGeom prst="rect">
            <a:avLst/>
          </a:prstGeom>
        </p:spPr>
        <p:txBody>
          <a:bodyPr vert="horz" lIns="91714" tIns="45857" rIns="91714" bIns="45857" rtlCol="0"/>
          <a:lstStyle>
            <a:lvl1pPr algn="l">
              <a:defRPr sz="1200"/>
            </a:lvl1pPr>
          </a:lstStyle>
          <a:p>
            <a:endParaRPr lang="el-GR"/>
          </a:p>
        </p:txBody>
      </p:sp>
      <p:sp>
        <p:nvSpPr>
          <p:cNvPr id="3" name="2 - Θέση ημερομηνίας"/>
          <p:cNvSpPr>
            <a:spLocks noGrp="1"/>
          </p:cNvSpPr>
          <p:nvPr>
            <p:ph type="dt" idx="1"/>
          </p:nvPr>
        </p:nvSpPr>
        <p:spPr>
          <a:xfrm>
            <a:off x="3863032" y="0"/>
            <a:ext cx="2955291" cy="496570"/>
          </a:xfrm>
          <a:prstGeom prst="rect">
            <a:avLst/>
          </a:prstGeom>
        </p:spPr>
        <p:txBody>
          <a:bodyPr vert="horz" lIns="91714" tIns="45857" rIns="91714" bIns="45857" rtlCol="0"/>
          <a:lstStyle>
            <a:lvl1pPr algn="r">
              <a:defRPr sz="1200"/>
            </a:lvl1pPr>
          </a:lstStyle>
          <a:p>
            <a:fld id="{CDF8C5BA-E3F1-4EA7-803B-7B4E1DEDFF63}" type="datetimeFigureOut">
              <a:rPr lang="el-GR" smtClean="0"/>
              <a:pPr/>
              <a:t>5/4/2019</a:t>
            </a:fld>
            <a:endParaRPr lang="el-GR"/>
          </a:p>
        </p:txBody>
      </p:sp>
      <p:sp>
        <p:nvSpPr>
          <p:cNvPr id="4" name="3 - Θέση εικόνας διαφάνειας"/>
          <p:cNvSpPr>
            <a:spLocks noGrp="1" noRot="1" noChangeAspect="1"/>
          </p:cNvSpPr>
          <p:nvPr>
            <p:ph type="sldImg" idx="2"/>
          </p:nvPr>
        </p:nvSpPr>
        <p:spPr>
          <a:xfrm>
            <a:off x="927100" y="744538"/>
            <a:ext cx="4965700" cy="3724275"/>
          </a:xfrm>
          <a:prstGeom prst="rect">
            <a:avLst/>
          </a:prstGeom>
          <a:noFill/>
          <a:ln w="12700">
            <a:solidFill>
              <a:prstClr val="black"/>
            </a:solidFill>
          </a:ln>
        </p:spPr>
        <p:txBody>
          <a:bodyPr vert="horz" lIns="91714" tIns="45857" rIns="91714" bIns="45857" rtlCol="0" anchor="ctr"/>
          <a:lstStyle/>
          <a:p>
            <a:endParaRPr lang="el-GR"/>
          </a:p>
        </p:txBody>
      </p:sp>
      <p:sp>
        <p:nvSpPr>
          <p:cNvPr id="5" name="4 - Θέση σημειώσεων"/>
          <p:cNvSpPr>
            <a:spLocks noGrp="1"/>
          </p:cNvSpPr>
          <p:nvPr>
            <p:ph type="body" sz="quarter" idx="3"/>
          </p:nvPr>
        </p:nvSpPr>
        <p:spPr>
          <a:xfrm>
            <a:off x="681990" y="4717415"/>
            <a:ext cx="5455920" cy="4469130"/>
          </a:xfrm>
          <a:prstGeom prst="rect">
            <a:avLst/>
          </a:prstGeom>
        </p:spPr>
        <p:txBody>
          <a:bodyPr vert="horz" lIns="91714" tIns="45857" rIns="91714" bIns="45857"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1" y="9433107"/>
            <a:ext cx="2955291" cy="496570"/>
          </a:xfrm>
          <a:prstGeom prst="rect">
            <a:avLst/>
          </a:prstGeom>
        </p:spPr>
        <p:txBody>
          <a:bodyPr vert="horz" lIns="91714" tIns="45857" rIns="91714" bIns="45857"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63032" y="9433107"/>
            <a:ext cx="2955291" cy="496570"/>
          </a:xfrm>
          <a:prstGeom prst="rect">
            <a:avLst/>
          </a:prstGeom>
        </p:spPr>
        <p:txBody>
          <a:bodyPr vert="horz" lIns="91714" tIns="45857" rIns="91714" bIns="45857" rtlCol="0" anchor="b"/>
          <a:lstStyle>
            <a:lvl1pPr algn="r">
              <a:defRPr sz="1200"/>
            </a:lvl1pPr>
          </a:lstStyle>
          <a:p>
            <a:fld id="{003599C2-C49C-45E0-A290-4995FC4D7AD6}" type="slidenum">
              <a:rPr lang="el-GR" smtClean="0"/>
              <a:pPr/>
              <a:t>‹#›</a:t>
            </a:fld>
            <a:endParaRPr lang="el-GR"/>
          </a:p>
        </p:txBody>
      </p:sp>
    </p:spTree>
    <p:extLst>
      <p:ext uri="{BB962C8B-B14F-4D97-AF65-F5344CB8AC3E}">
        <p14:creationId xmlns:p14="http://schemas.microsoft.com/office/powerpoint/2010/main" val="709636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 Θέση εικόνας διαφάνειας"/>
          <p:cNvSpPr>
            <a:spLocks noGrp="1" noRot="1" noChangeAspect="1"/>
          </p:cNvSpPr>
          <p:nvPr>
            <p:ph type="sldImg"/>
          </p:nvPr>
        </p:nvSpPr>
        <p:spPr>
          <a:ln/>
        </p:spPr>
      </p:sp>
      <p:sp>
        <p:nvSpPr>
          <p:cNvPr id="16386" name="2 - Θέση σημειώσεων"/>
          <p:cNvSpPr>
            <a:spLocks noGrp="1"/>
          </p:cNvSpPr>
          <p:nvPr>
            <p:ph type="body" idx="1"/>
          </p:nvPr>
        </p:nvSpPr>
        <p:spPr>
          <a:noFill/>
          <a:ln w="9525"/>
        </p:spPr>
        <p:txBody>
          <a:bodyPr/>
          <a:lstStyle/>
          <a:p>
            <a:pPr eaLnBrk="1" hangingPunct="1"/>
            <a:r>
              <a:rPr lang="el-GR" smtClean="0"/>
              <a:t>Ο Ε.Ο.Π.Π.Ε.Π. είναι ένας νεοσύστατος οργανισμός. Είναι Νομικό Πρόσωπο Ιδιωτικού Δικαίου, εποπτευόμενο από τον Υπουργό Παιδείας και Θρησκευμάτων. Αποτελεί το διάδοχο φορέα της συγχώνευσης του Εθνικού Οργανισμού Πιστοποίησης Προσόντων (Ε.Ο.Π.Π.), του Εθνικού Κέντρου Πιστοποίησης Δομών Διά Βίου Μάθησης (Ε.Κ.Ε.Π.Ι.Σ.) και του Εθνικού Κέντρου Επαγγελματικού Προσανατολισμού (Ε.Κ.Ε.Π.). </a:t>
            </a:r>
          </a:p>
          <a:p>
            <a:pPr eaLnBrk="1" hangingPunct="1"/>
            <a:endParaRPr lang="el-GR" smtClean="0"/>
          </a:p>
        </p:txBody>
      </p:sp>
      <p:sp>
        <p:nvSpPr>
          <p:cNvPr id="16387" name="3 - Θέση αριθμού διαφάνειας"/>
          <p:cNvSpPr>
            <a:spLocks noGrp="1"/>
          </p:cNvSpPr>
          <p:nvPr>
            <p:ph type="sldNum" sz="quarter" idx="5"/>
          </p:nvPr>
        </p:nvSpPr>
        <p:spPr>
          <a:noFill/>
        </p:spPr>
        <p:txBody>
          <a:bodyPr/>
          <a:lstStyle/>
          <a:p>
            <a:fld id="{A9C3B4CD-0AD2-49C6-8A21-01391D62A595}" type="slidenum">
              <a:rPr lang="el-GR" smtClean="0">
                <a:cs typeface="Arial" charset="0"/>
              </a:rPr>
              <a:pPr/>
              <a:t>1</a:t>
            </a:fld>
            <a:endParaRPr lang="el-GR" smtClean="0">
              <a:cs typeface="Arial" charset="0"/>
            </a:endParaRPr>
          </a:p>
        </p:txBody>
      </p:sp>
    </p:spTree>
    <p:extLst>
      <p:ext uri="{BB962C8B-B14F-4D97-AF65-F5344CB8AC3E}">
        <p14:creationId xmlns:p14="http://schemas.microsoft.com/office/powerpoint/2010/main" val="3298878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003599C2-C49C-45E0-A290-4995FC4D7AD6}" type="slidenum">
              <a:rPr lang="el-GR" smtClean="0"/>
              <a:pPr/>
              <a:t>6</a:t>
            </a:fld>
            <a:endParaRPr lang="el-GR"/>
          </a:p>
        </p:txBody>
      </p:sp>
    </p:spTree>
    <p:extLst>
      <p:ext uri="{BB962C8B-B14F-4D97-AF65-F5344CB8AC3E}">
        <p14:creationId xmlns:p14="http://schemas.microsoft.com/office/powerpoint/2010/main" val="3993426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003599C2-C49C-45E0-A290-4995FC4D7AD6}" type="slidenum">
              <a:rPr lang="el-GR" smtClean="0"/>
              <a:pPr/>
              <a:t>13</a:t>
            </a:fld>
            <a:endParaRPr lang="el-GR"/>
          </a:p>
        </p:txBody>
      </p:sp>
    </p:spTree>
    <p:extLst>
      <p:ext uri="{BB962C8B-B14F-4D97-AF65-F5344CB8AC3E}">
        <p14:creationId xmlns:p14="http://schemas.microsoft.com/office/powerpoint/2010/main" val="2736456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smtClean="0"/>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extLst/>
          </a:lstStyle>
          <a:p>
            <a:fld id="{7E08CE7F-1502-400E-87B0-1059456D8E67}" type="datetimeFigureOut">
              <a:rPr lang="el-GR" smtClean="0"/>
              <a:pPr/>
              <a:t>5/4/2019</a:t>
            </a:fld>
            <a:endParaRPr lang="el-GR"/>
          </a:p>
        </p:txBody>
      </p:sp>
      <p:sp>
        <p:nvSpPr>
          <p:cNvPr id="20" name="19 - Θέση υποσέλιδου"/>
          <p:cNvSpPr>
            <a:spLocks noGrp="1"/>
          </p:cNvSpPr>
          <p:nvPr>
            <p:ph type="ftr" sz="quarter" idx="11"/>
          </p:nvPr>
        </p:nvSpPr>
        <p:spPr/>
        <p:txBody>
          <a:bodyPr/>
          <a:lstStyle>
            <a:extLst/>
          </a:lstStyle>
          <a:p>
            <a:endParaRPr lang="el-GR"/>
          </a:p>
        </p:txBody>
      </p:sp>
      <p:sp>
        <p:nvSpPr>
          <p:cNvPr id="10" name="9 - Θέση αριθμού διαφάνειας"/>
          <p:cNvSpPr>
            <a:spLocks noGrp="1"/>
          </p:cNvSpPr>
          <p:nvPr>
            <p:ph type="sldNum" sz="quarter" idx="12"/>
          </p:nvPr>
        </p:nvSpPr>
        <p:spPr/>
        <p:txBody>
          <a:bodyPr/>
          <a:lstStyle>
            <a:extLst/>
          </a:lstStyle>
          <a:p>
            <a:fld id="{77B9B36D-0EC7-470E-8576-609C5026F2BC}" type="slidenum">
              <a:rPr lang="el-GR" smtClean="0"/>
              <a:pPr/>
              <a:t>‹#›</a:t>
            </a:fld>
            <a:endParaRPr lang="el-GR"/>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7E08CE7F-1502-400E-87B0-1059456D8E67}" type="datetimeFigureOut">
              <a:rPr lang="el-GR" smtClean="0"/>
              <a:pPr/>
              <a:t>5/4/2019</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77B9B36D-0EC7-470E-8576-609C5026F2BC}"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7E08CE7F-1502-400E-87B0-1059456D8E67}" type="datetimeFigureOut">
              <a:rPr lang="el-GR" smtClean="0"/>
              <a:pPr/>
              <a:t>5/4/2019</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77B9B36D-0EC7-470E-8576-609C5026F2BC}"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7E08CE7F-1502-400E-87B0-1059456D8E67}" type="datetimeFigureOut">
              <a:rPr lang="el-GR" smtClean="0"/>
              <a:pPr/>
              <a:t>5/4/2019</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77B9B36D-0EC7-470E-8576-609C5026F2BC}"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7E08CE7F-1502-400E-87B0-1059456D8E67}" type="datetimeFigureOut">
              <a:rPr lang="el-GR" smtClean="0"/>
              <a:pPr/>
              <a:t>5/4/2019</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77B9B36D-0EC7-470E-8576-609C5026F2BC}" type="slidenum">
              <a:rPr lang="el-GR" smtClean="0"/>
              <a:pPr/>
              <a:t>‹#›</a:t>
            </a:fld>
            <a:endParaRPr lang="el-GR"/>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7E08CE7F-1502-400E-87B0-1059456D8E67}" type="datetimeFigureOut">
              <a:rPr lang="el-GR" smtClean="0"/>
              <a:pPr/>
              <a:t>5/4/2019</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77B9B36D-0EC7-470E-8576-609C5026F2BC}"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7E08CE7F-1502-400E-87B0-1059456D8E67}" type="datetimeFigureOut">
              <a:rPr lang="el-GR" smtClean="0"/>
              <a:pPr/>
              <a:t>5/4/2019</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77B9B36D-0EC7-470E-8576-609C5026F2BC}"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7E08CE7F-1502-400E-87B0-1059456D8E67}" type="datetimeFigureOut">
              <a:rPr lang="el-GR" smtClean="0"/>
              <a:pPr/>
              <a:t>5/4/2019</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77B9B36D-0EC7-470E-8576-609C5026F2BC}"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fld id="{7E08CE7F-1502-400E-87B0-1059456D8E67}" type="datetimeFigureOut">
              <a:rPr lang="el-GR" smtClean="0"/>
              <a:pPr/>
              <a:t>5/4/2019</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77B9B36D-0EC7-470E-8576-609C5026F2BC}" type="slidenum">
              <a:rPr lang="el-GR" smtClean="0"/>
              <a:pPr/>
              <a:t>‹#›</a:t>
            </a:fld>
            <a:endParaRPr lang="el-GR"/>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7E08CE7F-1502-400E-87B0-1059456D8E67}" type="datetimeFigureOut">
              <a:rPr lang="el-GR" smtClean="0"/>
              <a:pPr/>
              <a:t>5/4/2019</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77B9B36D-0EC7-470E-8576-609C5026F2BC}"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extLst/>
          </a:lstStyle>
          <a:p>
            <a:fld id="{7E08CE7F-1502-400E-87B0-1059456D8E67}" type="datetimeFigureOut">
              <a:rPr lang="el-GR" smtClean="0"/>
              <a:pPr/>
              <a:t>5/4/2019</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77B9B36D-0EC7-470E-8576-609C5026F2BC}" type="slidenum">
              <a:rPr lang="el-GR" smtClean="0"/>
              <a:pPr/>
              <a:t>‹#›</a:t>
            </a:fld>
            <a:endParaRPr lang="el-GR"/>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smtClean="0"/>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extLst/>
          </a:lstStyle>
          <a:p>
            <a:r>
              <a:rPr kumimoji="0" lang="el-GR" smtClean="0"/>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E08CE7F-1502-400E-87B0-1059456D8E67}" type="datetimeFigureOut">
              <a:rPr lang="el-GR" smtClean="0"/>
              <a:pPr/>
              <a:t>5/4/2019</a:t>
            </a:fld>
            <a:endParaRPr lang="el-GR"/>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7B9B36D-0EC7-470E-8576-609C5026F2BC}" type="slidenum">
              <a:rPr lang="el-GR" smtClean="0"/>
              <a:pPr/>
              <a:t>‹#›</a:t>
            </a:fld>
            <a:endParaRPr lang="el-GR"/>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http://erasmus-plus.ro/wp-content/uploads/2013/11/erasmus+logo_mic.jpg" TargetMode="Externa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0" y="476672"/>
            <a:ext cx="9144000" cy="647700"/>
          </a:xfrm>
          <a:prstGeom prst="rect">
            <a:avLst/>
          </a:prstGeom>
          <a:noFill/>
          <a:ln w="9525">
            <a:noFill/>
            <a:miter lim="800000"/>
            <a:headEnd/>
            <a:tailEnd/>
          </a:ln>
          <a:effectLst/>
        </p:spPr>
        <p:txBody>
          <a:bodyPr/>
          <a:lstStyle/>
          <a:p>
            <a:pPr algn="ctr">
              <a:lnSpc>
                <a:spcPct val="90000"/>
              </a:lnSpc>
              <a:defRPr/>
            </a:pPr>
            <a:endParaRPr lang="el-GR" altLang="el-GR" sz="2400" b="1" dirty="0">
              <a:solidFill>
                <a:srgbClr val="003366"/>
              </a:solidFill>
              <a:effectLst>
                <a:outerShdw blurRad="38100" dist="38100" dir="2700000" algn="tl">
                  <a:srgbClr val="C0C0C0"/>
                </a:outerShdw>
              </a:effectLst>
            </a:endParaRPr>
          </a:p>
        </p:txBody>
      </p:sp>
      <p:sp>
        <p:nvSpPr>
          <p:cNvPr id="15363" name="Rectangle 6"/>
          <p:cNvSpPr>
            <a:spLocks noChangeArrowheads="1"/>
          </p:cNvSpPr>
          <p:nvPr/>
        </p:nvSpPr>
        <p:spPr bwMode="auto">
          <a:xfrm>
            <a:off x="4572000" y="116632"/>
            <a:ext cx="3240360" cy="584775"/>
          </a:xfrm>
          <a:prstGeom prst="rect">
            <a:avLst/>
          </a:prstGeom>
          <a:noFill/>
          <a:ln w="9525">
            <a:noFill/>
            <a:miter lim="800000"/>
            <a:headEnd/>
            <a:tailEnd/>
          </a:ln>
        </p:spPr>
        <p:txBody>
          <a:bodyPr wrap="square" anchor="ctr">
            <a:spAutoFit/>
          </a:bodyPr>
          <a:lstStyle/>
          <a:p>
            <a:pPr algn="ctr"/>
            <a:r>
              <a:rPr lang="en-US" altLang="el-GR" sz="3200" b="1" dirty="0" smtClean="0">
                <a:solidFill>
                  <a:schemeClr val="accent2">
                    <a:lumMod val="75000"/>
                  </a:schemeClr>
                </a:solidFill>
                <a:latin typeface="Calibri" pitchFamily="34" charset="0"/>
              </a:rPr>
              <a:t>eqavet.eoppep.gr</a:t>
            </a:r>
            <a:endParaRPr lang="el-GR" altLang="el-GR" sz="3200" b="1" dirty="0">
              <a:solidFill>
                <a:schemeClr val="accent2">
                  <a:lumMod val="75000"/>
                </a:schemeClr>
              </a:solidFill>
              <a:latin typeface="Calibri" pitchFamily="34" charset="0"/>
            </a:endParaRPr>
          </a:p>
        </p:txBody>
      </p:sp>
      <p:sp>
        <p:nvSpPr>
          <p:cNvPr id="19" name="18 - Διάγραμμα ροής: Εναλλακτική διεργασία"/>
          <p:cNvSpPr/>
          <p:nvPr/>
        </p:nvSpPr>
        <p:spPr>
          <a:xfrm>
            <a:off x="0" y="692696"/>
            <a:ext cx="7740352" cy="216123"/>
          </a:xfrm>
          <a:prstGeom prst="flowChartAlternateProcess">
            <a:avLst/>
          </a:prstGeom>
          <a:solidFill>
            <a:srgbClr val="FF9900"/>
          </a:solidFill>
        </p:spPr>
        <p:style>
          <a:lnRef idx="1">
            <a:schemeClr val="dk1"/>
          </a:lnRef>
          <a:fillRef idx="2">
            <a:schemeClr val="dk1"/>
          </a:fillRef>
          <a:effectRef idx="1">
            <a:schemeClr val="dk1"/>
          </a:effectRef>
          <a:fontRef idx="minor">
            <a:schemeClr val="dk1"/>
          </a:fontRef>
        </p:style>
        <p:txBody>
          <a:bodyPr anchor="ctr"/>
          <a:lstStyle/>
          <a:p>
            <a:pPr algn="ctr">
              <a:defRPr/>
            </a:pPr>
            <a:endParaRPr lang="el-GR"/>
          </a:p>
        </p:txBody>
      </p:sp>
      <p:sp>
        <p:nvSpPr>
          <p:cNvPr id="14" name="Rectangle 6"/>
          <p:cNvSpPr>
            <a:spLocks noChangeArrowheads="1"/>
          </p:cNvSpPr>
          <p:nvPr/>
        </p:nvSpPr>
        <p:spPr bwMode="auto">
          <a:xfrm>
            <a:off x="2357422" y="2057277"/>
            <a:ext cx="5472608" cy="2431435"/>
          </a:xfrm>
          <a:prstGeom prst="rect">
            <a:avLst/>
          </a:prstGeom>
          <a:noFill/>
          <a:ln w="9525">
            <a:noFill/>
            <a:miter lim="800000"/>
            <a:headEnd/>
            <a:tailEnd/>
          </a:ln>
        </p:spPr>
        <p:txBody>
          <a:bodyPr wrap="square" anchor="ctr">
            <a:spAutoFit/>
          </a:bodyPr>
          <a:lstStyle/>
          <a:p>
            <a:pPr algn="ctr"/>
            <a:endParaRPr lang="en-US" altLang="el-GR" sz="2400" b="1" dirty="0" smtClean="0">
              <a:solidFill>
                <a:schemeClr val="accent1">
                  <a:lumMod val="75000"/>
                </a:schemeClr>
              </a:solidFill>
              <a:latin typeface="Calibri" pitchFamily="34" charset="0"/>
            </a:endParaRPr>
          </a:p>
          <a:p>
            <a:pPr algn="ctr"/>
            <a:endParaRPr lang="en-US" altLang="el-GR" sz="2400" b="1" dirty="0" smtClean="0">
              <a:solidFill>
                <a:schemeClr val="accent1">
                  <a:lumMod val="75000"/>
                </a:schemeClr>
              </a:solidFill>
              <a:latin typeface="Calibri" pitchFamily="34" charset="0"/>
            </a:endParaRPr>
          </a:p>
          <a:p>
            <a:pPr algn="ctr"/>
            <a:r>
              <a:rPr lang="el-GR" altLang="el-GR" sz="2000" b="1" dirty="0" smtClean="0">
                <a:solidFill>
                  <a:schemeClr val="accent1">
                    <a:lumMod val="75000"/>
                  </a:schemeClr>
                </a:solidFill>
                <a:latin typeface="Calibri" pitchFamily="34" charset="0"/>
              </a:rPr>
              <a:t>Παρακολούθηση της Πορείας των Αποφοίτων </a:t>
            </a:r>
            <a:r>
              <a:rPr lang="en-US" altLang="el-GR" sz="2000" b="1" dirty="0" smtClean="0">
                <a:solidFill>
                  <a:schemeClr val="accent1">
                    <a:lumMod val="75000"/>
                  </a:schemeClr>
                </a:solidFill>
                <a:latin typeface="Calibri" pitchFamily="34" charset="0"/>
              </a:rPr>
              <a:t> </a:t>
            </a:r>
            <a:r>
              <a:rPr lang="el-GR" altLang="el-GR" sz="2000" b="1" dirty="0" smtClean="0">
                <a:solidFill>
                  <a:schemeClr val="accent1">
                    <a:lumMod val="75000"/>
                  </a:schemeClr>
                </a:solidFill>
                <a:latin typeface="Calibri" pitchFamily="34" charset="0"/>
              </a:rPr>
              <a:t>της ΕΕΚ στην Αγορά Εργασίας</a:t>
            </a:r>
            <a:endParaRPr lang="en-US" altLang="el-GR" sz="2000" b="1" dirty="0" smtClean="0">
              <a:solidFill>
                <a:schemeClr val="accent1">
                  <a:lumMod val="75000"/>
                </a:schemeClr>
              </a:solidFill>
              <a:latin typeface="Calibri" pitchFamily="34" charset="0"/>
            </a:endParaRPr>
          </a:p>
          <a:p>
            <a:pPr algn="ctr"/>
            <a:r>
              <a:rPr lang="el-GR" altLang="el-GR" sz="2000" b="1" dirty="0" smtClean="0">
                <a:solidFill>
                  <a:schemeClr val="accent1">
                    <a:lumMod val="75000"/>
                  </a:schemeClr>
                </a:solidFill>
                <a:latin typeface="Calibri" pitchFamily="34" charset="0"/>
              </a:rPr>
              <a:t> Η περίπτωση των Ι.Ε.Κ.</a:t>
            </a:r>
          </a:p>
          <a:p>
            <a:pPr algn="ctr"/>
            <a:r>
              <a:rPr lang="el-GR" altLang="el-GR" b="1" dirty="0" smtClean="0">
                <a:solidFill>
                  <a:schemeClr val="accent1">
                    <a:lumMod val="75000"/>
                  </a:schemeClr>
                </a:solidFill>
                <a:latin typeface="Calibri" pitchFamily="34" charset="0"/>
              </a:rPr>
              <a:t>Διαπιστώσεις και Συμπεράσματα </a:t>
            </a:r>
          </a:p>
          <a:p>
            <a:pPr algn="ctr"/>
            <a:endParaRPr lang="el-GR" altLang="el-GR" sz="2400" b="1" dirty="0">
              <a:solidFill>
                <a:schemeClr val="accent1">
                  <a:lumMod val="75000"/>
                </a:schemeClr>
              </a:solidFill>
              <a:latin typeface="Calibri" pitchFamily="34" charset="0"/>
            </a:endParaRPr>
          </a:p>
        </p:txBody>
      </p:sp>
      <p:sp>
        <p:nvSpPr>
          <p:cNvPr id="15" name="Rectangle 6"/>
          <p:cNvSpPr>
            <a:spLocks noChangeArrowheads="1"/>
          </p:cNvSpPr>
          <p:nvPr/>
        </p:nvSpPr>
        <p:spPr bwMode="auto">
          <a:xfrm>
            <a:off x="1979712" y="2998577"/>
            <a:ext cx="6048672" cy="2246769"/>
          </a:xfrm>
          <a:prstGeom prst="rect">
            <a:avLst/>
          </a:prstGeom>
          <a:noFill/>
          <a:ln w="9525">
            <a:noFill/>
            <a:miter lim="800000"/>
            <a:headEnd/>
            <a:tailEnd/>
          </a:ln>
        </p:spPr>
        <p:txBody>
          <a:bodyPr wrap="square" anchor="ctr">
            <a:spAutoFit/>
          </a:bodyPr>
          <a:lstStyle/>
          <a:p>
            <a:pPr algn="ctr"/>
            <a:endParaRPr lang="en-US" altLang="el-GR" sz="2000" b="1" dirty="0" smtClean="0">
              <a:latin typeface="Calibri" pitchFamily="34" charset="0"/>
            </a:endParaRPr>
          </a:p>
          <a:p>
            <a:pPr algn="ctr"/>
            <a:endParaRPr lang="el-GR" altLang="el-GR" sz="2000" b="1" dirty="0" smtClean="0">
              <a:latin typeface="Calibri" pitchFamily="34" charset="0"/>
            </a:endParaRPr>
          </a:p>
          <a:p>
            <a:pPr algn="ctr"/>
            <a:endParaRPr lang="el-GR" altLang="el-GR" sz="2000" b="1" dirty="0" smtClean="0">
              <a:latin typeface="Calibri" pitchFamily="34" charset="0"/>
            </a:endParaRPr>
          </a:p>
          <a:p>
            <a:pPr algn="ctr"/>
            <a:endParaRPr lang="en-US" altLang="el-GR" sz="2000" b="1" dirty="0" smtClean="0">
              <a:latin typeface="Calibri" pitchFamily="34" charset="0"/>
            </a:endParaRPr>
          </a:p>
          <a:p>
            <a:pPr algn="ctr"/>
            <a:r>
              <a:rPr lang="el-GR" altLang="el-GR" sz="1400" b="1" dirty="0" smtClean="0">
                <a:solidFill>
                  <a:schemeClr val="tx2"/>
                </a:solidFill>
                <a:latin typeface="Calibri" pitchFamily="34" charset="0"/>
              </a:rPr>
              <a:t>Συνέδριο </a:t>
            </a:r>
            <a:r>
              <a:rPr lang="en-US" altLang="el-GR" sz="1400" b="1" dirty="0" smtClean="0">
                <a:solidFill>
                  <a:schemeClr val="tx2"/>
                </a:solidFill>
                <a:latin typeface="Calibri" pitchFamily="34" charset="0"/>
              </a:rPr>
              <a:t>EQAVET</a:t>
            </a:r>
            <a:r>
              <a:rPr lang="el-GR" altLang="el-GR" sz="1400" b="1" dirty="0" smtClean="0">
                <a:solidFill>
                  <a:schemeClr val="tx2"/>
                </a:solidFill>
                <a:latin typeface="Calibri" pitchFamily="34" charset="0"/>
              </a:rPr>
              <a:t> -  Ε.Ο.Π.Π.Ε.Π.</a:t>
            </a:r>
            <a:endParaRPr lang="en-US" altLang="el-GR" sz="1400" b="1" dirty="0" smtClean="0">
              <a:solidFill>
                <a:schemeClr val="tx2"/>
              </a:solidFill>
              <a:latin typeface="Calibri" pitchFamily="34" charset="0"/>
            </a:endParaRPr>
          </a:p>
          <a:p>
            <a:pPr algn="ctr"/>
            <a:r>
              <a:rPr lang="el-GR" altLang="el-GR" sz="1400" b="1" dirty="0" smtClean="0">
                <a:solidFill>
                  <a:schemeClr val="tx2"/>
                </a:solidFill>
                <a:latin typeface="Calibri" pitchFamily="34" charset="0"/>
              </a:rPr>
              <a:t>Αθήνα, </a:t>
            </a:r>
            <a:r>
              <a:rPr lang="en-US" altLang="el-GR" sz="1400" b="1" dirty="0" smtClean="0">
                <a:solidFill>
                  <a:schemeClr val="tx2"/>
                </a:solidFill>
                <a:latin typeface="Calibri" pitchFamily="34" charset="0"/>
              </a:rPr>
              <a:t>08/03/2019</a:t>
            </a:r>
            <a:endParaRPr lang="el-GR" altLang="el-GR" sz="1400" b="1" dirty="0" smtClean="0">
              <a:solidFill>
                <a:schemeClr val="tx2"/>
              </a:solidFill>
              <a:latin typeface="Calibri" pitchFamily="34" charset="0"/>
            </a:endParaRPr>
          </a:p>
          <a:p>
            <a:pPr algn="ctr"/>
            <a:endParaRPr lang="en-US" altLang="el-GR" sz="1600" b="1" dirty="0" smtClean="0">
              <a:solidFill>
                <a:schemeClr val="tx2"/>
              </a:solidFill>
              <a:latin typeface="Calibri" pitchFamily="34" charset="0"/>
            </a:endParaRPr>
          </a:p>
          <a:p>
            <a:pPr algn="ctr"/>
            <a:r>
              <a:rPr lang="el-GR" altLang="el-GR" sz="1600" b="1" dirty="0" smtClean="0">
                <a:solidFill>
                  <a:schemeClr val="tx2"/>
                </a:solidFill>
                <a:latin typeface="Calibri" pitchFamily="34" charset="0"/>
              </a:rPr>
              <a:t>Αγγελική Αθανασούλη</a:t>
            </a:r>
            <a:endParaRPr lang="el-GR" altLang="el-GR" sz="1600" b="1" dirty="0">
              <a:solidFill>
                <a:schemeClr val="tx2"/>
              </a:solidFill>
              <a:latin typeface="Calibri" pitchFamily="34" charset="0"/>
            </a:endParaRPr>
          </a:p>
        </p:txBody>
      </p:sp>
      <p:pic>
        <p:nvPicPr>
          <p:cNvPr id="1026" name="Picture 2" descr="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57422" y="5373216"/>
            <a:ext cx="2486025"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Εικόνα 8" descr="http://erasmus-plus.ro/wp-content/uploads/2013/11/erasmus+logo_mic.jpg"/>
          <p:cNvPicPr>
            <a:picLocks noChangeAspect="1" noChangeArrowheads="1"/>
          </p:cNvPicPr>
          <p:nvPr/>
        </p:nvPicPr>
        <p:blipFill>
          <a:blip r:embed="rId4" r:link="rId5" cstate="print">
            <a:extLst>
              <a:ext uri="{28A0092B-C50C-407E-A947-70E740481C1C}">
                <a14:useLocalDpi xmlns:a14="http://schemas.microsoft.com/office/drawing/2010/main" val="0"/>
              </a:ext>
            </a:extLst>
          </a:blip>
          <a:srcRect/>
          <a:stretch>
            <a:fillRect/>
          </a:stretch>
        </p:blipFill>
        <p:spPr bwMode="auto">
          <a:xfrm>
            <a:off x="6338080" y="5421617"/>
            <a:ext cx="1827212"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Box 2"/>
          <p:cNvSpPr txBox="1">
            <a:spLocks noChangeArrowheads="1"/>
          </p:cNvSpPr>
          <p:nvPr/>
        </p:nvSpPr>
        <p:spPr bwMode="auto">
          <a:xfrm>
            <a:off x="2357422" y="1118882"/>
            <a:ext cx="5094898" cy="29368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l-GR" altLang="el-GR" sz="1400" b="1" dirty="0" smtClean="0">
                <a:solidFill>
                  <a:srgbClr val="44546A"/>
                </a:solidFill>
                <a:latin typeface="Calibri" panose="020F0502020204030204" pitchFamily="34" charset="0"/>
              </a:rPr>
              <a:t>Υπουργείο Παιδείας, Έρευνας και Θρησκευμάτων</a:t>
            </a:r>
            <a:endParaRPr kumimoji="0" lang="en-US" altLang="el-GR" sz="1400" b="1" i="0" u="none" strike="noStrike" cap="none" normalizeH="0" baseline="0" dirty="0" smtClean="0">
              <a:ln>
                <a:noFill/>
              </a:ln>
              <a:solidFill>
                <a:srgbClr val="44546A"/>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smtClean="0">
              <a:ln>
                <a:noFill/>
              </a:ln>
              <a:solidFill>
                <a:schemeClr val="tx1"/>
              </a:solidFill>
              <a:effectLst/>
              <a:latin typeface="Arial" panose="020B0604020202020204" pitchFamily="34" charset="0"/>
            </a:endParaRPr>
          </a:p>
        </p:txBody>
      </p:sp>
      <p:pic>
        <p:nvPicPr>
          <p:cNvPr id="16" name="Εικόνα 15" descr="S:\ΓΡΑΦΕΙΟ ΠΡΟΕΔΡΟΥ ΚΑΙ ΓΡΑΜΜΑΤΕΙΑ Δ.Σ\ΕΟΠΠΕΠ\Logo\final-logo-eoppep-en-colour.png"/>
          <p:cNvPicPr/>
          <p:nvPr/>
        </p:nvPicPr>
        <p:blipFill>
          <a:blip r:embed="rId6" cstate="print"/>
          <a:stretch>
            <a:fillRect/>
          </a:stretch>
        </p:blipFill>
        <p:spPr bwMode="auto">
          <a:xfrm>
            <a:off x="3275856" y="1484784"/>
            <a:ext cx="2914141" cy="1290002"/>
          </a:xfrm>
          <a:prstGeom prst="rect">
            <a:avLst/>
          </a:prstGeom>
          <a:noFill/>
          <a:ln>
            <a:noFill/>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259632" y="980728"/>
            <a:ext cx="7498080" cy="1080120"/>
          </a:xfrm>
          <a:solidFill>
            <a:schemeClr val="accent1">
              <a:lumMod val="20000"/>
              <a:lumOff val="80000"/>
            </a:schemeClr>
          </a:solidFill>
          <a:ln>
            <a:solidFill>
              <a:schemeClr val="accent1"/>
            </a:solidFill>
          </a:ln>
        </p:spPr>
        <p:txBody>
          <a:bodyPr>
            <a:noAutofit/>
          </a:bodyPr>
          <a:lstStyle/>
          <a:p>
            <a:pPr algn="ctr"/>
            <a:r>
              <a:rPr lang="el-GR" sz="2400" dirty="0"/>
              <a:t>Παρουσίαση έργου Εθνικού Σημείου </a:t>
            </a:r>
            <a:r>
              <a:rPr lang="el-GR" sz="2400" dirty="0" smtClean="0"/>
              <a:t>Αναφοράς</a:t>
            </a:r>
            <a:br>
              <a:rPr lang="el-GR" sz="2400" dirty="0" smtClean="0"/>
            </a:br>
            <a:r>
              <a:rPr lang="el-GR" sz="2400" dirty="0" smtClean="0"/>
              <a:t> </a:t>
            </a:r>
            <a:r>
              <a:rPr lang="en-US" sz="2400" dirty="0"/>
              <a:t>EQAVET</a:t>
            </a:r>
            <a:r>
              <a:rPr lang="el-GR" sz="2400" dirty="0"/>
              <a:t> 2017-2019</a:t>
            </a:r>
          </a:p>
        </p:txBody>
      </p:sp>
      <p:sp>
        <p:nvSpPr>
          <p:cNvPr id="3" name="Θέση περιεχομένου 2"/>
          <p:cNvSpPr>
            <a:spLocks noGrp="1"/>
          </p:cNvSpPr>
          <p:nvPr>
            <p:ph idx="1"/>
          </p:nvPr>
        </p:nvSpPr>
        <p:spPr>
          <a:xfrm>
            <a:off x="1115616" y="1988839"/>
            <a:ext cx="7498080" cy="4561383"/>
          </a:xfrm>
        </p:spPr>
        <p:txBody>
          <a:bodyPr>
            <a:normAutofit/>
          </a:bodyPr>
          <a:lstStyle/>
          <a:p>
            <a:pPr algn="just">
              <a:spcBef>
                <a:spcPts val="0"/>
              </a:spcBef>
              <a:buNone/>
            </a:pPr>
            <a:endParaRPr lang="el-GR" sz="1800" b="1" dirty="0" smtClean="0">
              <a:solidFill>
                <a:schemeClr val="accent2">
                  <a:lumMod val="75000"/>
                </a:schemeClr>
              </a:solidFill>
            </a:endParaRPr>
          </a:p>
          <a:p>
            <a:pPr algn="just">
              <a:spcBef>
                <a:spcPts val="0"/>
              </a:spcBef>
              <a:buNone/>
            </a:pPr>
            <a:r>
              <a:rPr lang="el-GR" sz="1800" b="1" dirty="0" smtClean="0">
                <a:solidFill>
                  <a:schemeClr val="accent2">
                    <a:lumMod val="75000"/>
                  </a:schemeClr>
                </a:solidFill>
              </a:rPr>
              <a:t>Πρόσφατες </a:t>
            </a:r>
            <a:r>
              <a:rPr lang="el-GR" sz="1800" b="1" dirty="0">
                <a:solidFill>
                  <a:schemeClr val="accent2">
                    <a:lumMod val="75000"/>
                  </a:schemeClr>
                </a:solidFill>
              </a:rPr>
              <a:t>μελέτες της </a:t>
            </a:r>
            <a:r>
              <a:rPr lang="el-GR" sz="1800" b="1" dirty="0" smtClean="0">
                <a:solidFill>
                  <a:schemeClr val="accent2">
                    <a:lumMod val="75000"/>
                  </a:schemeClr>
                </a:solidFill>
              </a:rPr>
              <a:t>ΕΕ </a:t>
            </a:r>
          </a:p>
          <a:p>
            <a:pPr algn="just">
              <a:spcBef>
                <a:spcPts val="0"/>
              </a:spcBef>
              <a:buNone/>
            </a:pPr>
            <a:r>
              <a:rPr lang="el-GR" sz="2000" b="1" dirty="0" smtClean="0">
                <a:solidFill>
                  <a:schemeClr val="accent2">
                    <a:lumMod val="75000"/>
                  </a:schemeClr>
                </a:solidFill>
              </a:rPr>
              <a:t>(</a:t>
            </a:r>
            <a:r>
              <a:rPr lang="en-US" sz="1200" b="1" dirty="0">
                <a:solidFill>
                  <a:schemeClr val="accent2">
                    <a:lumMod val="75000"/>
                  </a:schemeClr>
                </a:solidFill>
              </a:rPr>
              <a:t>M</a:t>
            </a:r>
            <a:r>
              <a:rPr lang="en-US" sz="1200" b="1" dirty="0" smtClean="0">
                <a:solidFill>
                  <a:schemeClr val="accent2">
                    <a:lumMod val="75000"/>
                  </a:schemeClr>
                </a:solidFill>
              </a:rPr>
              <a:t>apping of </a:t>
            </a:r>
            <a:r>
              <a:rPr lang="el-GR" sz="1200" b="1" dirty="0" smtClean="0">
                <a:solidFill>
                  <a:schemeClr val="accent2">
                    <a:lumMod val="75000"/>
                  </a:schemeClr>
                </a:solidFill>
              </a:rPr>
              <a:t> </a:t>
            </a:r>
            <a:r>
              <a:rPr lang="en-US" sz="1200" b="1" dirty="0" smtClean="0">
                <a:solidFill>
                  <a:schemeClr val="accent2">
                    <a:lumMod val="75000"/>
                  </a:schemeClr>
                </a:solidFill>
              </a:rPr>
              <a:t>VET tracking measures in EU </a:t>
            </a:r>
            <a:r>
              <a:rPr lang="en-US" sz="1200" b="1" dirty="0">
                <a:solidFill>
                  <a:schemeClr val="accent2">
                    <a:lumMod val="75000"/>
                  </a:schemeClr>
                </a:solidFill>
              </a:rPr>
              <a:t>M</a:t>
            </a:r>
            <a:r>
              <a:rPr lang="en-US" sz="1200" b="1" dirty="0" smtClean="0">
                <a:solidFill>
                  <a:schemeClr val="accent2">
                    <a:lumMod val="75000"/>
                  </a:schemeClr>
                </a:solidFill>
              </a:rPr>
              <a:t>ember States, October 2017)</a:t>
            </a:r>
            <a:endParaRPr lang="el-GR" sz="1200" b="1" dirty="0" smtClean="0">
              <a:solidFill>
                <a:schemeClr val="accent2">
                  <a:lumMod val="75000"/>
                </a:schemeClr>
              </a:solidFill>
            </a:endParaRPr>
          </a:p>
          <a:p>
            <a:pPr algn="just">
              <a:spcBef>
                <a:spcPts val="0"/>
              </a:spcBef>
              <a:buNone/>
            </a:pPr>
            <a:endParaRPr lang="el-GR" sz="1200" b="1" dirty="0">
              <a:solidFill>
                <a:schemeClr val="accent2">
                  <a:lumMod val="75000"/>
                </a:schemeClr>
              </a:solidFill>
            </a:endParaRPr>
          </a:p>
          <a:p>
            <a:pPr algn="just">
              <a:buFont typeface="Arial" panose="020B0604020202020204" pitchFamily="34" charset="0"/>
              <a:buChar char="•"/>
            </a:pPr>
            <a:r>
              <a:rPr lang="el-GR" sz="1400" dirty="0" smtClean="0">
                <a:solidFill>
                  <a:schemeClr val="tx2"/>
                </a:solidFill>
              </a:rPr>
              <a:t>Από τα 28 κράτη-μέλη 24 διαθέτουν κάποιου είδους μέτρηση για την παρακολούθηση των αποφοίτων της ΕΕΚ εκ των οποίων 19 σε εθνικό επίπεδο</a:t>
            </a:r>
          </a:p>
          <a:p>
            <a:pPr algn="just">
              <a:buFont typeface="Arial" panose="020B0604020202020204" pitchFamily="34" charset="0"/>
              <a:buChar char="•"/>
            </a:pPr>
            <a:r>
              <a:rPr lang="el-GR" sz="1400" dirty="0" smtClean="0">
                <a:solidFill>
                  <a:schemeClr val="tx2"/>
                </a:solidFill>
              </a:rPr>
              <a:t>Μόνο 4 δεν έχουν να επιδείξουν κάποιο μέτρο/σύστημα (Βουλγαρία, Ελλάδα, Κύπρος, Λετονία). Η Βουλγαρία και η Λετονία βρίσκονται σε στάδιο πιλοτικής εφαρμογής αντίστοιχων πρωτοβουλιών.</a:t>
            </a:r>
          </a:p>
          <a:p>
            <a:pPr algn="just">
              <a:buFont typeface="Arial" panose="020B0604020202020204" pitchFamily="34" charset="0"/>
              <a:buChar char="•"/>
            </a:pPr>
            <a:r>
              <a:rPr lang="el-GR" sz="1400" dirty="0" smtClean="0">
                <a:solidFill>
                  <a:schemeClr val="tx2"/>
                </a:solidFill>
              </a:rPr>
              <a:t>Σε 19  χώρες διαπιστώνεται μια κανονικότητα στον τρόπο  εφαρμογής των μέτρων  </a:t>
            </a:r>
          </a:p>
          <a:p>
            <a:pPr lvl="1" algn="just">
              <a:buFont typeface="Wingdings" panose="05000000000000000000" pitchFamily="2" charset="2"/>
              <a:buChar char="ü"/>
            </a:pPr>
            <a:r>
              <a:rPr lang="el-GR" sz="1400" dirty="0" smtClean="0">
                <a:solidFill>
                  <a:schemeClr val="tx2"/>
                </a:solidFill>
              </a:rPr>
              <a:t>8 έχουν μέτρα που καλύπτουν την Αρχική (</a:t>
            </a:r>
            <a:r>
              <a:rPr lang="en-US" sz="1400" dirty="0" smtClean="0">
                <a:solidFill>
                  <a:schemeClr val="tx2"/>
                </a:solidFill>
              </a:rPr>
              <a:t>IVET) </a:t>
            </a:r>
            <a:r>
              <a:rPr lang="el-GR" sz="1400" dirty="0" smtClean="0">
                <a:solidFill>
                  <a:schemeClr val="tx2"/>
                </a:solidFill>
              </a:rPr>
              <a:t>και την Συνεχιζόμενη </a:t>
            </a:r>
            <a:r>
              <a:rPr lang="el-GR" sz="1400" dirty="0">
                <a:solidFill>
                  <a:schemeClr val="tx2"/>
                </a:solidFill>
              </a:rPr>
              <a:t> </a:t>
            </a:r>
            <a:r>
              <a:rPr lang="el-GR" sz="1400" dirty="0" smtClean="0">
                <a:solidFill>
                  <a:schemeClr val="tx2"/>
                </a:solidFill>
              </a:rPr>
              <a:t>Επαγγελματική </a:t>
            </a:r>
            <a:r>
              <a:rPr lang="el-GR" sz="1400" dirty="0">
                <a:solidFill>
                  <a:schemeClr val="tx2"/>
                </a:solidFill>
              </a:rPr>
              <a:t>Ε</a:t>
            </a:r>
            <a:r>
              <a:rPr lang="el-GR" sz="1400" dirty="0" smtClean="0">
                <a:solidFill>
                  <a:schemeClr val="tx2"/>
                </a:solidFill>
              </a:rPr>
              <a:t>κπαίδευση και   Κατάρτιση </a:t>
            </a:r>
            <a:r>
              <a:rPr lang="en-US" sz="1400" dirty="0" smtClean="0">
                <a:solidFill>
                  <a:schemeClr val="tx2"/>
                </a:solidFill>
              </a:rPr>
              <a:t>(CVET)</a:t>
            </a:r>
            <a:endParaRPr lang="el-GR" sz="1400" dirty="0" smtClean="0">
              <a:solidFill>
                <a:schemeClr val="tx2"/>
              </a:solidFill>
            </a:endParaRPr>
          </a:p>
          <a:p>
            <a:pPr lvl="1" algn="just">
              <a:buFont typeface="Wingdings" panose="05000000000000000000" pitchFamily="2" charset="2"/>
              <a:buChar char="ü"/>
            </a:pPr>
            <a:r>
              <a:rPr lang="el-GR" sz="1400" dirty="0" smtClean="0">
                <a:solidFill>
                  <a:schemeClr val="tx2"/>
                </a:solidFill>
              </a:rPr>
              <a:t>17 έχουν μέτρα που περιλαμβάνουν δείκτες για την απασχόληση και την εκπαίδευση</a:t>
            </a:r>
          </a:p>
          <a:p>
            <a:pPr lvl="1" algn="just">
              <a:buFont typeface="Wingdings" panose="05000000000000000000" pitchFamily="2" charset="2"/>
              <a:buChar char="ü"/>
            </a:pPr>
            <a:r>
              <a:rPr lang="el-GR" sz="1400" dirty="0">
                <a:solidFill>
                  <a:schemeClr val="tx2"/>
                </a:solidFill>
              </a:rPr>
              <a:t>Π</a:t>
            </a:r>
            <a:r>
              <a:rPr lang="el-GR" sz="1400" dirty="0" smtClean="0">
                <a:solidFill>
                  <a:schemeClr val="tx2"/>
                </a:solidFill>
              </a:rPr>
              <a:t>αρακολούθηση σε μακροπρόθεσμο επίπεδο καταγράφεται σπάνια</a:t>
            </a:r>
          </a:p>
          <a:p>
            <a:pPr lvl="1" algn="just">
              <a:buFont typeface="Wingdings" panose="05000000000000000000" pitchFamily="2" charset="2"/>
              <a:buChar char="ü"/>
            </a:pPr>
            <a:r>
              <a:rPr lang="el-GR" sz="1400" dirty="0" smtClean="0">
                <a:solidFill>
                  <a:schemeClr val="tx2"/>
                </a:solidFill>
              </a:rPr>
              <a:t>Ελλιπής αξιοποίηση των  ευρημάτων για σχεδιασμό πολιτικών και πολύ λιγότερη για την πληροφόρηση υποψηφίων/μαθητών για επαγγελματικές επιλογές και εξέλιξη</a:t>
            </a:r>
          </a:p>
          <a:p>
            <a:pPr algn="just">
              <a:buFont typeface="Wingdings" panose="05000000000000000000" pitchFamily="2" charset="2"/>
              <a:buChar char="ü"/>
            </a:pPr>
            <a:endParaRPr lang="el-GR" sz="1600" dirty="0" smtClean="0"/>
          </a:p>
          <a:p>
            <a:pPr algn="just">
              <a:buFont typeface="Wingdings" panose="05000000000000000000" pitchFamily="2" charset="2"/>
              <a:buChar char="ü"/>
            </a:pPr>
            <a:endParaRPr lang="el-GR" sz="1800" dirty="0" smtClean="0"/>
          </a:p>
          <a:p>
            <a:pPr algn="just">
              <a:buFont typeface="Wingdings" panose="05000000000000000000" pitchFamily="2" charset="2"/>
              <a:buChar char="ü"/>
            </a:pPr>
            <a:endParaRPr lang="el-GR" sz="1800" dirty="0" smtClean="0"/>
          </a:p>
          <a:p>
            <a:pPr algn="just"/>
            <a:endParaRPr lang="el-GR" sz="1800" dirty="0" smtClean="0">
              <a:latin typeface="Corbel" panose="020B0503020204020204" pitchFamily="34" charset="0"/>
            </a:endParaRPr>
          </a:p>
          <a:p>
            <a:pPr algn="just">
              <a:buNone/>
            </a:pPr>
            <a:endParaRPr lang="el-GR" sz="2400" b="1" dirty="0" smtClean="0">
              <a:solidFill>
                <a:schemeClr val="accent2">
                  <a:lumMod val="75000"/>
                </a:schemeClr>
              </a:solidFill>
              <a:latin typeface="Corbel" panose="020B0503020204020204" pitchFamily="34" charset="0"/>
            </a:endParaRPr>
          </a:p>
        </p:txBody>
      </p:sp>
      <p:sp>
        <p:nvSpPr>
          <p:cNvPr id="5" name="18 - Διάγραμμα ροής: Εναλλακτική διεργασία"/>
          <p:cNvSpPr/>
          <p:nvPr/>
        </p:nvSpPr>
        <p:spPr>
          <a:xfrm>
            <a:off x="0" y="692696"/>
            <a:ext cx="7956376" cy="216123"/>
          </a:xfrm>
          <a:prstGeom prst="flowChartAlternateProcess">
            <a:avLst/>
          </a:prstGeom>
          <a:solidFill>
            <a:srgbClr val="FF9900"/>
          </a:solidFill>
        </p:spPr>
        <p:style>
          <a:lnRef idx="1">
            <a:schemeClr val="dk1"/>
          </a:lnRef>
          <a:fillRef idx="2">
            <a:schemeClr val="dk1"/>
          </a:fillRef>
          <a:effectRef idx="1">
            <a:schemeClr val="dk1"/>
          </a:effectRef>
          <a:fontRef idx="minor">
            <a:schemeClr val="dk1"/>
          </a:fontRef>
        </p:style>
        <p:txBody>
          <a:bodyPr anchor="ctr"/>
          <a:lstStyle/>
          <a:p>
            <a:pPr algn="ctr">
              <a:defRPr/>
            </a:pPr>
            <a:endParaRPr lang="el-GR"/>
          </a:p>
        </p:txBody>
      </p:sp>
      <p:sp>
        <p:nvSpPr>
          <p:cNvPr id="6" name="Rectangle 6"/>
          <p:cNvSpPr>
            <a:spLocks noChangeArrowheads="1"/>
          </p:cNvSpPr>
          <p:nvPr/>
        </p:nvSpPr>
        <p:spPr bwMode="auto">
          <a:xfrm>
            <a:off x="6948264" y="6471765"/>
            <a:ext cx="2088232" cy="369332"/>
          </a:xfrm>
          <a:prstGeom prst="rect">
            <a:avLst/>
          </a:prstGeom>
          <a:noFill/>
          <a:ln w="9525">
            <a:noFill/>
            <a:miter lim="800000"/>
            <a:headEnd/>
            <a:tailEnd/>
          </a:ln>
        </p:spPr>
        <p:txBody>
          <a:bodyPr wrap="square" anchor="ctr">
            <a:spAutoFit/>
          </a:bodyPr>
          <a:lstStyle/>
          <a:p>
            <a:pPr algn="ctr"/>
            <a:r>
              <a:rPr lang="en-US" altLang="el-GR" b="1" dirty="0" smtClean="0">
                <a:solidFill>
                  <a:schemeClr val="accent2">
                    <a:lumMod val="75000"/>
                  </a:schemeClr>
                </a:solidFill>
                <a:latin typeface="Calibri" pitchFamily="34" charset="0"/>
              </a:rPr>
              <a:t>eqavet.eoppep.gr</a:t>
            </a:r>
            <a:endParaRPr lang="el-GR" altLang="el-GR" b="1" dirty="0">
              <a:solidFill>
                <a:schemeClr val="accent2">
                  <a:lumMod val="75000"/>
                </a:schemeClr>
              </a:solidFill>
              <a:latin typeface="Calibri" pitchFamily="34" charset="0"/>
            </a:endParaRPr>
          </a:p>
        </p:txBody>
      </p:sp>
    </p:spTree>
    <p:extLst>
      <p:ext uri="{BB962C8B-B14F-4D97-AF65-F5344CB8AC3E}">
        <p14:creationId xmlns:p14="http://schemas.microsoft.com/office/powerpoint/2010/main" val="3364333628"/>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87624" y="1052736"/>
            <a:ext cx="7416824" cy="792088"/>
          </a:xfrm>
          <a:solidFill>
            <a:schemeClr val="accent1">
              <a:lumMod val="20000"/>
              <a:lumOff val="80000"/>
            </a:schemeClr>
          </a:solidFill>
          <a:ln>
            <a:solidFill>
              <a:schemeClr val="accent1"/>
            </a:solidFill>
          </a:ln>
        </p:spPr>
        <p:txBody>
          <a:bodyPr>
            <a:normAutofit/>
          </a:bodyPr>
          <a:lstStyle/>
          <a:p>
            <a:pPr algn="ctr"/>
            <a:r>
              <a:rPr lang="el-GR" sz="3200" dirty="0" smtClean="0"/>
              <a:t>Παρουσίαση της μελέτης</a:t>
            </a:r>
            <a:endParaRPr lang="el-GR" sz="3200" dirty="0"/>
          </a:p>
        </p:txBody>
      </p:sp>
      <p:sp>
        <p:nvSpPr>
          <p:cNvPr id="3" name="Θέση περιεχομένου 2"/>
          <p:cNvSpPr>
            <a:spLocks noGrp="1"/>
          </p:cNvSpPr>
          <p:nvPr>
            <p:ph idx="1"/>
          </p:nvPr>
        </p:nvSpPr>
        <p:spPr>
          <a:xfrm>
            <a:off x="1142976" y="1916832"/>
            <a:ext cx="7498080" cy="4608512"/>
          </a:xfrm>
        </p:spPr>
        <p:txBody>
          <a:bodyPr>
            <a:normAutofit/>
          </a:bodyPr>
          <a:lstStyle/>
          <a:p>
            <a:pPr algn="just">
              <a:buFont typeface="Wingdings" panose="05000000000000000000" pitchFamily="2" charset="2"/>
              <a:buChar char="v"/>
            </a:pPr>
            <a:r>
              <a:rPr lang="el-GR" sz="1400" b="1" dirty="0" smtClean="0">
                <a:solidFill>
                  <a:schemeClr val="accent2">
                    <a:lumMod val="75000"/>
                  </a:schemeClr>
                </a:solidFill>
              </a:rPr>
              <a:t>Στόχος είναι η διερεύνηση </a:t>
            </a:r>
            <a:r>
              <a:rPr lang="el-GR" sz="1400" dirty="0" smtClean="0">
                <a:solidFill>
                  <a:schemeClr val="tx2"/>
                </a:solidFill>
              </a:rPr>
              <a:t>της ποιότητας/επάρκειας των παρεχόμενων υπηρεσιών επαγγελματικής εκπαίδευσης και κατάρτισης (ΕΕΚ) μέσω της καταγραφής και ανάλυσης της πορείας των αποφοίτων ΙΕΚ στην αγορά εργασίας  καθώς και της μέτρησης του βαθμού ικανοποίησης:</a:t>
            </a:r>
          </a:p>
          <a:p>
            <a:pPr lvl="1">
              <a:buFont typeface="Wingdings" panose="05000000000000000000" pitchFamily="2" charset="2"/>
              <a:buChar char="ü"/>
            </a:pPr>
            <a:r>
              <a:rPr lang="el-GR" sz="1400" dirty="0" smtClean="0">
                <a:solidFill>
                  <a:schemeClr val="tx2"/>
                </a:solidFill>
              </a:rPr>
              <a:t>των αποφοίτων ΙΕΚ  σε σχέση με  τις ειδικότητες και τα προγράμματα σπουδών που παρακολούθησαν και </a:t>
            </a:r>
          </a:p>
          <a:p>
            <a:pPr lvl="1">
              <a:buFont typeface="Wingdings" panose="05000000000000000000" pitchFamily="2" charset="2"/>
              <a:buChar char="ü"/>
            </a:pPr>
            <a:r>
              <a:rPr lang="el-GR" sz="1400" dirty="0" smtClean="0">
                <a:solidFill>
                  <a:schemeClr val="tx2"/>
                </a:solidFill>
              </a:rPr>
              <a:t>των εργοδοτών σε σχέση με το επίπεδο/είδος των προσφερόμενων δεξιοτήτων.</a:t>
            </a:r>
          </a:p>
          <a:p>
            <a:pPr algn="just">
              <a:buFont typeface="Wingdings" panose="05000000000000000000" pitchFamily="2" charset="2"/>
              <a:buChar char="v"/>
            </a:pPr>
            <a:r>
              <a:rPr lang="el-GR" sz="1400" b="1" dirty="0" smtClean="0">
                <a:solidFill>
                  <a:schemeClr val="accent2">
                    <a:lumMod val="75000"/>
                  </a:schemeClr>
                </a:solidFill>
              </a:rPr>
              <a:t>Σκοπός είναι διαμόρφωση - πρόταση</a:t>
            </a:r>
            <a:r>
              <a:rPr lang="el-GR" sz="1400" dirty="0" smtClean="0">
                <a:solidFill>
                  <a:schemeClr val="accent2">
                    <a:lumMod val="75000"/>
                  </a:schemeClr>
                </a:solidFill>
              </a:rPr>
              <a:t> </a:t>
            </a:r>
            <a:r>
              <a:rPr lang="el-GR" sz="1400" dirty="0" smtClean="0">
                <a:solidFill>
                  <a:schemeClr val="tx2"/>
                </a:solidFill>
              </a:rPr>
              <a:t>ενός ορθολογικότερου μοντέλου σύνδεσης προσφοράς και ζήτησης (γνώσεων, δεξιοτήτων και ικανοτήτων)  στην αγορά εργασίας προωθώντας </a:t>
            </a:r>
            <a:r>
              <a:rPr lang="el-GR" sz="1400" b="1" dirty="0" smtClean="0">
                <a:solidFill>
                  <a:schemeClr val="tx2"/>
                </a:solidFill>
              </a:rPr>
              <a:t>και πάλι τις εθνικές και ευρωπαϊκές πολιτικές </a:t>
            </a:r>
            <a:r>
              <a:rPr lang="el-GR" sz="1400" dirty="0" smtClean="0">
                <a:solidFill>
                  <a:schemeClr val="tx2"/>
                </a:solidFill>
              </a:rPr>
              <a:t>για την ενίσχυση της ελκυστικότητας της ΕΕΚ δεδομένου ότι η αξιοποίηση των αποτελεσμάτων  τέτοιου είδους ερευνών αποδεδειγμένα συμβάλλουν :</a:t>
            </a:r>
          </a:p>
          <a:p>
            <a:pPr>
              <a:buFont typeface="Wingdings" panose="05000000000000000000" pitchFamily="2" charset="2"/>
              <a:buChar char="§"/>
            </a:pPr>
            <a:r>
              <a:rPr lang="el-GR" sz="1400" dirty="0" smtClean="0">
                <a:solidFill>
                  <a:schemeClr val="tx2"/>
                </a:solidFill>
              </a:rPr>
              <a:t>στην υποστήριξη του σχεδιασμού και της </a:t>
            </a:r>
            <a:r>
              <a:rPr lang="el-GR" sz="1400" dirty="0" err="1" smtClean="0">
                <a:solidFill>
                  <a:schemeClr val="tx2"/>
                </a:solidFill>
              </a:rPr>
              <a:t>επικαιροποίησης</a:t>
            </a:r>
            <a:r>
              <a:rPr lang="el-GR" sz="1400" dirty="0" smtClean="0">
                <a:solidFill>
                  <a:schemeClr val="tx2"/>
                </a:solidFill>
              </a:rPr>
              <a:t> των προγραμμάτων σπουδών </a:t>
            </a:r>
          </a:p>
          <a:p>
            <a:pPr>
              <a:buFont typeface="Wingdings" panose="05000000000000000000" pitchFamily="2" charset="2"/>
              <a:buChar char="§"/>
            </a:pPr>
            <a:r>
              <a:rPr lang="el-GR" sz="1400" dirty="0" smtClean="0">
                <a:solidFill>
                  <a:schemeClr val="tx2"/>
                </a:solidFill>
              </a:rPr>
              <a:t>στην ενίσχυση του επαγγελματικού προσανατολισμού για τους μελλοντικούς σπουδαστές</a:t>
            </a:r>
          </a:p>
          <a:p>
            <a:pPr>
              <a:buFont typeface="Wingdings" panose="05000000000000000000" pitchFamily="2" charset="2"/>
              <a:buChar char="§"/>
            </a:pPr>
            <a:r>
              <a:rPr lang="el-GR" sz="1400" dirty="0" smtClean="0">
                <a:solidFill>
                  <a:schemeClr val="tx2"/>
                </a:solidFill>
              </a:rPr>
              <a:t>στη βελτίωση της αντιστοίχισης δεξιοτήτων για την υποστήριξη της ανταγωνιστικότητα ς και καινοτομίας </a:t>
            </a:r>
          </a:p>
        </p:txBody>
      </p:sp>
      <p:sp>
        <p:nvSpPr>
          <p:cNvPr id="5" name="18 - Διάγραμμα ροής: Εναλλακτική διεργασία"/>
          <p:cNvSpPr/>
          <p:nvPr/>
        </p:nvSpPr>
        <p:spPr>
          <a:xfrm>
            <a:off x="0" y="692696"/>
            <a:ext cx="7956376" cy="216123"/>
          </a:xfrm>
          <a:prstGeom prst="flowChartAlternateProcess">
            <a:avLst/>
          </a:prstGeom>
          <a:solidFill>
            <a:srgbClr val="FF9900"/>
          </a:solidFill>
        </p:spPr>
        <p:style>
          <a:lnRef idx="1">
            <a:schemeClr val="dk1"/>
          </a:lnRef>
          <a:fillRef idx="2">
            <a:schemeClr val="dk1"/>
          </a:fillRef>
          <a:effectRef idx="1">
            <a:schemeClr val="dk1"/>
          </a:effectRef>
          <a:fontRef idx="minor">
            <a:schemeClr val="dk1"/>
          </a:fontRef>
        </p:style>
        <p:txBody>
          <a:bodyPr anchor="ctr"/>
          <a:lstStyle/>
          <a:p>
            <a:pPr algn="ctr">
              <a:defRPr/>
            </a:pPr>
            <a:endParaRPr lang="el-GR"/>
          </a:p>
        </p:txBody>
      </p:sp>
      <p:sp>
        <p:nvSpPr>
          <p:cNvPr id="6" name="Rectangle 6"/>
          <p:cNvSpPr>
            <a:spLocks noChangeArrowheads="1"/>
          </p:cNvSpPr>
          <p:nvPr/>
        </p:nvSpPr>
        <p:spPr bwMode="auto">
          <a:xfrm>
            <a:off x="6948264" y="6396212"/>
            <a:ext cx="2088232" cy="369332"/>
          </a:xfrm>
          <a:prstGeom prst="rect">
            <a:avLst/>
          </a:prstGeom>
          <a:noFill/>
          <a:ln w="9525">
            <a:noFill/>
            <a:miter lim="800000"/>
            <a:headEnd/>
            <a:tailEnd/>
          </a:ln>
        </p:spPr>
        <p:txBody>
          <a:bodyPr wrap="square" anchor="ctr">
            <a:spAutoFit/>
          </a:bodyPr>
          <a:lstStyle/>
          <a:p>
            <a:pPr algn="ctr"/>
            <a:r>
              <a:rPr lang="en-US" altLang="el-GR" b="1" dirty="0" smtClean="0">
                <a:solidFill>
                  <a:schemeClr val="accent2">
                    <a:lumMod val="75000"/>
                  </a:schemeClr>
                </a:solidFill>
                <a:latin typeface="Calibri" pitchFamily="34" charset="0"/>
              </a:rPr>
              <a:t>eqavet.eoppep.gr</a:t>
            </a:r>
            <a:endParaRPr lang="el-GR" altLang="el-GR" b="1" dirty="0">
              <a:solidFill>
                <a:schemeClr val="accent2">
                  <a:lumMod val="75000"/>
                </a:schemeClr>
              </a:solidFill>
              <a:latin typeface="Calibri" pitchFamily="34" charset="0"/>
            </a:endParaRPr>
          </a:p>
        </p:txBody>
      </p:sp>
    </p:spTree>
    <p:extLst>
      <p:ext uri="{BB962C8B-B14F-4D97-AF65-F5344CB8AC3E}">
        <p14:creationId xmlns:p14="http://schemas.microsoft.com/office/powerpoint/2010/main" val="40745668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87624" y="1052736"/>
            <a:ext cx="7416824" cy="792088"/>
          </a:xfrm>
          <a:solidFill>
            <a:schemeClr val="accent1">
              <a:lumMod val="20000"/>
              <a:lumOff val="80000"/>
            </a:schemeClr>
          </a:solidFill>
          <a:ln>
            <a:solidFill>
              <a:schemeClr val="accent1"/>
            </a:solidFill>
          </a:ln>
        </p:spPr>
        <p:txBody>
          <a:bodyPr>
            <a:normAutofit/>
          </a:bodyPr>
          <a:lstStyle/>
          <a:p>
            <a:pPr algn="ctr"/>
            <a:r>
              <a:rPr lang="el-GR" sz="3200" dirty="0" smtClean="0"/>
              <a:t>Παρουσίαση της μελέτης</a:t>
            </a:r>
            <a:endParaRPr lang="el-GR" sz="3200" dirty="0"/>
          </a:p>
        </p:txBody>
      </p:sp>
      <p:sp>
        <p:nvSpPr>
          <p:cNvPr id="3" name="Θέση περιεχομένου 2"/>
          <p:cNvSpPr>
            <a:spLocks noGrp="1"/>
          </p:cNvSpPr>
          <p:nvPr>
            <p:ph idx="1"/>
          </p:nvPr>
        </p:nvSpPr>
        <p:spPr>
          <a:xfrm>
            <a:off x="1142976" y="1916832"/>
            <a:ext cx="7498080" cy="4608512"/>
          </a:xfrm>
        </p:spPr>
        <p:txBody>
          <a:bodyPr>
            <a:normAutofit/>
          </a:bodyPr>
          <a:lstStyle/>
          <a:p>
            <a:pPr algn="just">
              <a:buFont typeface="Wingdings" panose="05000000000000000000" pitchFamily="2" charset="2"/>
              <a:buChar char="v"/>
            </a:pPr>
            <a:endParaRPr lang="el-GR" sz="1400" dirty="0" smtClean="0">
              <a:solidFill>
                <a:schemeClr val="tx2"/>
              </a:solidFill>
            </a:endParaRPr>
          </a:p>
          <a:p>
            <a:pPr algn="just">
              <a:buFont typeface="Wingdings" panose="05000000000000000000" pitchFamily="2" charset="2"/>
              <a:buChar char="v"/>
            </a:pPr>
            <a:endParaRPr lang="el-GR" sz="1400" dirty="0">
              <a:solidFill>
                <a:schemeClr val="tx2"/>
              </a:solidFill>
            </a:endParaRPr>
          </a:p>
          <a:p>
            <a:pPr algn="just">
              <a:buFont typeface="Wingdings" panose="05000000000000000000" pitchFamily="2" charset="2"/>
              <a:buChar char="v"/>
            </a:pPr>
            <a:r>
              <a:rPr lang="el-GR" sz="1400" dirty="0" smtClean="0">
                <a:solidFill>
                  <a:schemeClr val="tx2"/>
                </a:solidFill>
              </a:rPr>
              <a:t>Το </a:t>
            </a:r>
            <a:r>
              <a:rPr lang="el-GR" sz="1400" dirty="0">
                <a:solidFill>
                  <a:schemeClr val="tx2"/>
                </a:solidFill>
              </a:rPr>
              <a:t>έργο, το οποίο υλοποιήθηκε με την στενή συνεργασία του Εθνικού Ινστιτούτου Εργασίας και Ανθρώπινου Δυναμικού (Ε.Ι.Ε.Α.Δ</a:t>
            </a:r>
            <a:r>
              <a:rPr lang="el-GR" sz="1400" dirty="0" smtClean="0">
                <a:solidFill>
                  <a:schemeClr val="tx2"/>
                </a:solidFill>
              </a:rPr>
              <a:t>.), η οποία ελπίζουμε να συνεχιστεί και στο νέο </a:t>
            </a:r>
            <a:r>
              <a:rPr lang="en-US" sz="1400" dirty="0" smtClean="0">
                <a:solidFill>
                  <a:schemeClr val="tx2"/>
                </a:solidFill>
                <a:latin typeface="Corbel" panose="020B0503020204020204" pitchFamily="34" charset="0"/>
              </a:rPr>
              <a:t>Grant</a:t>
            </a:r>
            <a:r>
              <a:rPr lang="en-US" sz="1400" dirty="0" smtClean="0">
                <a:solidFill>
                  <a:schemeClr val="tx2"/>
                </a:solidFill>
              </a:rPr>
              <a:t> </a:t>
            </a:r>
            <a:r>
              <a:rPr lang="el-GR" sz="1400" dirty="0" smtClean="0">
                <a:solidFill>
                  <a:schemeClr val="tx2"/>
                </a:solidFill>
              </a:rPr>
              <a:t>και </a:t>
            </a:r>
            <a:r>
              <a:rPr lang="el-GR" sz="1400" dirty="0">
                <a:solidFill>
                  <a:schemeClr val="tx2"/>
                </a:solidFill>
              </a:rPr>
              <a:t>την υποστήριξη εξειδικευμένων συνεργατών, περιελάμβανε </a:t>
            </a:r>
            <a:r>
              <a:rPr lang="el-GR" sz="1400" dirty="0" smtClean="0">
                <a:solidFill>
                  <a:schemeClr val="tx2"/>
                </a:solidFill>
              </a:rPr>
              <a:t>έρευνα </a:t>
            </a:r>
            <a:r>
              <a:rPr lang="el-GR" sz="1400" dirty="0">
                <a:solidFill>
                  <a:schemeClr val="tx2"/>
                </a:solidFill>
              </a:rPr>
              <a:t>γραφείου (</a:t>
            </a:r>
            <a:r>
              <a:rPr lang="el-GR" sz="1400" dirty="0" err="1">
                <a:solidFill>
                  <a:schemeClr val="tx2"/>
                </a:solidFill>
              </a:rPr>
              <a:t>desk</a:t>
            </a:r>
            <a:r>
              <a:rPr lang="el-GR" sz="1400" dirty="0">
                <a:solidFill>
                  <a:schemeClr val="tx2"/>
                </a:solidFill>
              </a:rPr>
              <a:t> </a:t>
            </a:r>
            <a:r>
              <a:rPr lang="el-GR" sz="1400" dirty="0" err="1">
                <a:solidFill>
                  <a:schemeClr val="tx2"/>
                </a:solidFill>
              </a:rPr>
              <a:t>research</a:t>
            </a:r>
            <a:r>
              <a:rPr lang="el-GR" sz="1400" dirty="0">
                <a:solidFill>
                  <a:schemeClr val="tx2"/>
                </a:solidFill>
              </a:rPr>
              <a:t>) για την </a:t>
            </a:r>
            <a:r>
              <a:rPr lang="el-GR" sz="1400" dirty="0" smtClean="0">
                <a:solidFill>
                  <a:schemeClr val="tx2"/>
                </a:solidFill>
              </a:rPr>
              <a:t>απασχόληση </a:t>
            </a:r>
            <a:r>
              <a:rPr lang="el-GR" sz="1400" dirty="0">
                <a:solidFill>
                  <a:schemeClr val="tx2"/>
                </a:solidFill>
              </a:rPr>
              <a:t>γενικότερα των αποφοίτων Ι.Ε.Κ</a:t>
            </a:r>
            <a:r>
              <a:rPr lang="el-GR" sz="1400" dirty="0" smtClean="0">
                <a:solidFill>
                  <a:schemeClr val="tx2"/>
                </a:solidFill>
              </a:rPr>
              <a:t>. </a:t>
            </a:r>
            <a:r>
              <a:rPr lang="el-GR" sz="1400" dirty="0">
                <a:solidFill>
                  <a:schemeClr val="tx2"/>
                </a:solidFill>
              </a:rPr>
              <a:t>στη χώρα </a:t>
            </a:r>
            <a:r>
              <a:rPr lang="el-GR" sz="1400" dirty="0" smtClean="0">
                <a:solidFill>
                  <a:schemeClr val="tx2"/>
                </a:solidFill>
              </a:rPr>
              <a:t>μας </a:t>
            </a:r>
            <a:r>
              <a:rPr lang="el-GR" sz="1400" dirty="0">
                <a:solidFill>
                  <a:schemeClr val="tx2"/>
                </a:solidFill>
              </a:rPr>
              <a:t>καθώς και τη διακίνηση ερωτηματολογίων (</a:t>
            </a:r>
            <a:r>
              <a:rPr lang="el-GR" sz="1400" dirty="0" err="1">
                <a:solidFill>
                  <a:schemeClr val="tx2"/>
                </a:solidFill>
              </a:rPr>
              <a:t>field</a:t>
            </a:r>
            <a:r>
              <a:rPr lang="el-GR" sz="1400" dirty="0">
                <a:solidFill>
                  <a:schemeClr val="tx2"/>
                </a:solidFill>
              </a:rPr>
              <a:t> </a:t>
            </a:r>
            <a:r>
              <a:rPr lang="el-GR" sz="1400" dirty="0" err="1">
                <a:solidFill>
                  <a:schemeClr val="tx2"/>
                </a:solidFill>
              </a:rPr>
              <a:t>research</a:t>
            </a:r>
            <a:r>
              <a:rPr lang="el-GR" sz="1400" dirty="0">
                <a:solidFill>
                  <a:schemeClr val="tx2"/>
                </a:solidFill>
              </a:rPr>
              <a:t>) σε </a:t>
            </a:r>
            <a:r>
              <a:rPr lang="el-GR" sz="1400" dirty="0" smtClean="0">
                <a:solidFill>
                  <a:schemeClr val="tx2"/>
                </a:solidFill>
              </a:rPr>
              <a:t>αποφοίτους Ι.Ε.Κ. καθώς </a:t>
            </a:r>
            <a:r>
              <a:rPr lang="el-GR" sz="1400" dirty="0">
                <a:solidFill>
                  <a:schemeClr val="tx2"/>
                </a:solidFill>
              </a:rPr>
              <a:t>και σε επιχειρήσεις που απασχολούν εργαζόμενους της συγκεκριμένης εκπαιδευτικής βαθμίδας.    </a:t>
            </a:r>
            <a:endParaRPr lang="el-GR" sz="1400" dirty="0" smtClean="0">
              <a:solidFill>
                <a:schemeClr val="tx2"/>
              </a:solidFill>
            </a:endParaRPr>
          </a:p>
          <a:p>
            <a:pPr algn="just">
              <a:buFont typeface="Wingdings" panose="05000000000000000000" pitchFamily="2" charset="2"/>
              <a:buChar char="v"/>
            </a:pPr>
            <a:endParaRPr lang="el-GR" sz="1400" dirty="0">
              <a:solidFill>
                <a:schemeClr val="tx2"/>
              </a:solidFill>
            </a:endParaRPr>
          </a:p>
          <a:p>
            <a:pPr algn="just">
              <a:buFont typeface="Wingdings" panose="05000000000000000000" pitchFamily="2" charset="2"/>
              <a:buChar char="v"/>
            </a:pPr>
            <a:r>
              <a:rPr lang="el-GR" sz="1400" dirty="0">
                <a:solidFill>
                  <a:schemeClr val="tx2"/>
                </a:solidFill>
              </a:rPr>
              <a:t>Για την παρακολούθηση της έρευνας </a:t>
            </a:r>
            <a:r>
              <a:rPr lang="el-GR" sz="1400" dirty="0" smtClean="0">
                <a:solidFill>
                  <a:schemeClr val="tx2"/>
                </a:solidFill>
              </a:rPr>
              <a:t>ο </a:t>
            </a:r>
            <a:r>
              <a:rPr lang="el-GR" sz="1400" dirty="0">
                <a:solidFill>
                  <a:schemeClr val="tx2"/>
                </a:solidFill>
              </a:rPr>
              <a:t>Ε.Ο.Π.Π.Ε.Π. </a:t>
            </a:r>
            <a:r>
              <a:rPr lang="el-GR" sz="1400" dirty="0" smtClean="0">
                <a:solidFill>
                  <a:schemeClr val="tx2"/>
                </a:solidFill>
              </a:rPr>
              <a:t>είχε </a:t>
            </a:r>
            <a:r>
              <a:rPr lang="el-GR" sz="1400" dirty="0">
                <a:solidFill>
                  <a:schemeClr val="tx2"/>
                </a:solidFill>
              </a:rPr>
              <a:t>προβλέψει τη διοργάνωση </a:t>
            </a:r>
            <a:r>
              <a:rPr lang="el-GR" sz="1400" dirty="0" smtClean="0">
                <a:solidFill>
                  <a:schemeClr val="tx2"/>
                </a:solidFill>
              </a:rPr>
              <a:t>παράλληλων  </a:t>
            </a:r>
            <a:r>
              <a:rPr lang="el-GR" sz="1400" dirty="0" err="1">
                <a:solidFill>
                  <a:schemeClr val="tx2"/>
                </a:solidFill>
              </a:rPr>
              <a:t>workshops</a:t>
            </a:r>
            <a:r>
              <a:rPr lang="el-GR" sz="1400" dirty="0">
                <a:solidFill>
                  <a:schemeClr val="tx2"/>
                </a:solidFill>
              </a:rPr>
              <a:t> με την συμμετοχή  εκπαιδευτικών φορέων,  κοινωνικών εταίρων και άλλων εμπλεκομένων φορέων στα θέματα της εκπαίδευσης, επισκέψεις μελέτης σε χώρες της ΕΕ και τέλος, τη διεξαγωγή διεθνούς συνεδρίου για την παρουσίαση των τελικών συμπερασμάτων.</a:t>
            </a:r>
          </a:p>
          <a:p>
            <a:pPr algn="just">
              <a:buFont typeface="Wingdings" panose="05000000000000000000" pitchFamily="2" charset="2"/>
              <a:buChar char="v"/>
            </a:pPr>
            <a:endParaRPr lang="el-GR" sz="1200" dirty="0" smtClean="0">
              <a:solidFill>
                <a:schemeClr val="tx2"/>
              </a:solidFill>
            </a:endParaRPr>
          </a:p>
        </p:txBody>
      </p:sp>
      <p:sp>
        <p:nvSpPr>
          <p:cNvPr id="5" name="18 - Διάγραμμα ροής: Εναλλακτική διεργασία"/>
          <p:cNvSpPr/>
          <p:nvPr/>
        </p:nvSpPr>
        <p:spPr>
          <a:xfrm>
            <a:off x="0" y="692696"/>
            <a:ext cx="7956376" cy="216123"/>
          </a:xfrm>
          <a:prstGeom prst="flowChartAlternateProcess">
            <a:avLst/>
          </a:prstGeom>
          <a:solidFill>
            <a:srgbClr val="FF9900"/>
          </a:solidFill>
        </p:spPr>
        <p:style>
          <a:lnRef idx="1">
            <a:schemeClr val="dk1"/>
          </a:lnRef>
          <a:fillRef idx="2">
            <a:schemeClr val="dk1"/>
          </a:fillRef>
          <a:effectRef idx="1">
            <a:schemeClr val="dk1"/>
          </a:effectRef>
          <a:fontRef idx="minor">
            <a:schemeClr val="dk1"/>
          </a:fontRef>
        </p:style>
        <p:txBody>
          <a:bodyPr anchor="ctr"/>
          <a:lstStyle/>
          <a:p>
            <a:pPr algn="ctr">
              <a:defRPr/>
            </a:pPr>
            <a:endParaRPr lang="el-GR"/>
          </a:p>
        </p:txBody>
      </p:sp>
      <p:sp>
        <p:nvSpPr>
          <p:cNvPr id="6" name="Rectangle 6"/>
          <p:cNvSpPr>
            <a:spLocks noChangeArrowheads="1"/>
          </p:cNvSpPr>
          <p:nvPr/>
        </p:nvSpPr>
        <p:spPr bwMode="auto">
          <a:xfrm>
            <a:off x="6948264" y="6396212"/>
            <a:ext cx="2088232" cy="369332"/>
          </a:xfrm>
          <a:prstGeom prst="rect">
            <a:avLst/>
          </a:prstGeom>
          <a:noFill/>
          <a:ln w="9525">
            <a:noFill/>
            <a:miter lim="800000"/>
            <a:headEnd/>
            <a:tailEnd/>
          </a:ln>
        </p:spPr>
        <p:txBody>
          <a:bodyPr wrap="square" anchor="ctr">
            <a:spAutoFit/>
          </a:bodyPr>
          <a:lstStyle/>
          <a:p>
            <a:pPr algn="ctr"/>
            <a:r>
              <a:rPr lang="en-US" altLang="el-GR" b="1" dirty="0" smtClean="0">
                <a:solidFill>
                  <a:schemeClr val="accent2">
                    <a:lumMod val="75000"/>
                  </a:schemeClr>
                </a:solidFill>
                <a:latin typeface="Calibri" pitchFamily="34" charset="0"/>
              </a:rPr>
              <a:t>eqavet.eoppep.gr</a:t>
            </a:r>
            <a:endParaRPr lang="el-GR" altLang="el-GR" b="1" dirty="0">
              <a:solidFill>
                <a:schemeClr val="accent2">
                  <a:lumMod val="75000"/>
                </a:schemeClr>
              </a:solidFill>
              <a:latin typeface="Calibri" pitchFamily="34" charset="0"/>
            </a:endParaRPr>
          </a:p>
        </p:txBody>
      </p:sp>
    </p:spTree>
    <p:extLst>
      <p:ext uri="{BB962C8B-B14F-4D97-AF65-F5344CB8AC3E}">
        <p14:creationId xmlns:p14="http://schemas.microsoft.com/office/powerpoint/2010/main" val="42010662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87624" y="1052736"/>
            <a:ext cx="7416824" cy="936104"/>
          </a:xfrm>
          <a:solidFill>
            <a:schemeClr val="accent1">
              <a:lumMod val="20000"/>
              <a:lumOff val="80000"/>
            </a:schemeClr>
          </a:solidFill>
          <a:ln>
            <a:solidFill>
              <a:schemeClr val="accent1"/>
            </a:solidFill>
          </a:ln>
        </p:spPr>
        <p:txBody>
          <a:bodyPr>
            <a:normAutofit/>
          </a:bodyPr>
          <a:lstStyle/>
          <a:p>
            <a:pPr algn="ctr"/>
            <a:r>
              <a:rPr lang="el-GR" sz="3200" dirty="0" smtClean="0"/>
              <a:t>Δείκτες </a:t>
            </a:r>
            <a:r>
              <a:rPr lang="en-US" sz="2800" dirty="0" smtClean="0">
                <a:solidFill>
                  <a:schemeClr val="tx2"/>
                </a:solidFill>
              </a:rPr>
              <a:t>EQAVET</a:t>
            </a:r>
            <a:endParaRPr lang="el-GR" sz="3200" dirty="0">
              <a:solidFill>
                <a:schemeClr val="tx2"/>
              </a:solidFill>
            </a:endParaRPr>
          </a:p>
        </p:txBody>
      </p:sp>
      <p:sp>
        <p:nvSpPr>
          <p:cNvPr id="3" name="Θέση περιεχομένου 2"/>
          <p:cNvSpPr>
            <a:spLocks noGrp="1"/>
          </p:cNvSpPr>
          <p:nvPr>
            <p:ph idx="1"/>
          </p:nvPr>
        </p:nvSpPr>
        <p:spPr>
          <a:xfrm>
            <a:off x="1115616" y="2204864"/>
            <a:ext cx="7498080" cy="4200492"/>
          </a:xfrm>
        </p:spPr>
        <p:txBody>
          <a:bodyPr>
            <a:normAutofit/>
          </a:bodyPr>
          <a:lstStyle/>
          <a:p>
            <a:pPr>
              <a:buNone/>
            </a:pPr>
            <a:r>
              <a:rPr lang="en-US" sz="2200" dirty="0" smtClean="0"/>
              <a:t> </a:t>
            </a:r>
            <a:endParaRPr lang="el-GR" sz="2000" b="1" dirty="0" smtClean="0">
              <a:solidFill>
                <a:schemeClr val="accent2">
                  <a:lumMod val="75000"/>
                </a:schemeClr>
              </a:solidFill>
            </a:endParaRPr>
          </a:p>
          <a:p>
            <a:pPr>
              <a:buNone/>
            </a:pPr>
            <a:r>
              <a:rPr lang="el-GR" sz="1800" b="1" dirty="0" smtClean="0">
                <a:solidFill>
                  <a:schemeClr val="accent2">
                    <a:lumMod val="75000"/>
                  </a:schemeClr>
                </a:solidFill>
              </a:rPr>
              <a:t>	</a:t>
            </a:r>
            <a:r>
              <a:rPr lang="el-GR" sz="1600" b="1" dirty="0" smtClean="0">
                <a:solidFill>
                  <a:schemeClr val="accent2">
                    <a:lumMod val="75000"/>
                  </a:schemeClr>
                </a:solidFill>
              </a:rPr>
              <a:t>Δείκτης 5  ‘</a:t>
            </a:r>
            <a:r>
              <a:rPr lang="el-GR" sz="1600" b="1" dirty="0" smtClean="0">
                <a:solidFill>
                  <a:schemeClr val="accent2">
                    <a:lumMod val="75000"/>
                  </a:schemeClr>
                </a:solidFill>
                <a:latin typeface="Corbel" panose="020B0503020204020204" pitchFamily="34" charset="0"/>
              </a:rPr>
              <a:t>Ποσοστό εξεύρεσης εργασίας μετά από συμμετοχή σε προγράμματα ΕΕΚ</a:t>
            </a:r>
            <a:r>
              <a:rPr lang="el-GR" sz="1800" b="1" dirty="0" smtClean="0">
                <a:solidFill>
                  <a:schemeClr val="accent2">
                    <a:lumMod val="75000"/>
                  </a:schemeClr>
                </a:solidFill>
                <a:latin typeface="Corbel" panose="020B0503020204020204" pitchFamily="34" charset="0"/>
              </a:rPr>
              <a:t>’</a:t>
            </a:r>
            <a:endParaRPr lang="el-GR" sz="1800" b="1" dirty="0">
              <a:solidFill>
                <a:schemeClr val="accent2">
                  <a:lumMod val="75000"/>
                </a:schemeClr>
              </a:solidFill>
              <a:latin typeface="Corbel" panose="020B0503020204020204" pitchFamily="34" charset="0"/>
            </a:endParaRPr>
          </a:p>
          <a:p>
            <a:pPr lvl="1">
              <a:buFont typeface="Wingdings" panose="05000000000000000000" pitchFamily="2" charset="2"/>
              <a:buChar char="ü"/>
            </a:pPr>
            <a:r>
              <a:rPr lang="el-GR" sz="1400" dirty="0" smtClean="0">
                <a:solidFill>
                  <a:schemeClr val="tx2"/>
                </a:solidFill>
              </a:rPr>
              <a:t>Επαγγελματική διαδρομή εκπαιδευομένων μετά την ολοκλήρωση του προγράμματος </a:t>
            </a:r>
          </a:p>
          <a:p>
            <a:pPr lvl="1">
              <a:buFont typeface="Wingdings" panose="05000000000000000000" pitchFamily="2" charset="2"/>
              <a:buChar char="ü"/>
            </a:pPr>
            <a:r>
              <a:rPr lang="el-GR" sz="1400" dirty="0" smtClean="0">
                <a:solidFill>
                  <a:schemeClr val="tx2"/>
                </a:solidFill>
              </a:rPr>
              <a:t>Ποσοστό απασχολουμένων κατά το χρόνο διενέργειας της μέτρησης </a:t>
            </a:r>
          </a:p>
          <a:p>
            <a:pPr lvl="1">
              <a:buFont typeface="Wingdings" panose="05000000000000000000" pitchFamily="2" charset="2"/>
              <a:buChar char="ü"/>
            </a:pPr>
            <a:endParaRPr lang="el-GR" sz="1400" dirty="0" smtClean="0">
              <a:solidFill>
                <a:schemeClr val="tx2"/>
              </a:solidFill>
            </a:endParaRPr>
          </a:p>
          <a:p>
            <a:pPr>
              <a:buNone/>
            </a:pPr>
            <a:r>
              <a:rPr lang="el-GR" sz="1800" b="1" dirty="0" smtClean="0">
                <a:solidFill>
                  <a:schemeClr val="accent2">
                    <a:lumMod val="75000"/>
                  </a:schemeClr>
                </a:solidFill>
              </a:rPr>
              <a:t>	</a:t>
            </a:r>
            <a:r>
              <a:rPr lang="el-GR" sz="1600" b="1" dirty="0" smtClean="0">
                <a:solidFill>
                  <a:schemeClr val="accent2">
                    <a:lumMod val="75000"/>
                  </a:schemeClr>
                </a:solidFill>
              </a:rPr>
              <a:t>Δείκτης</a:t>
            </a:r>
            <a:r>
              <a:rPr lang="en-US" sz="1600" b="1" dirty="0" smtClean="0">
                <a:solidFill>
                  <a:schemeClr val="accent2">
                    <a:lumMod val="75000"/>
                  </a:schemeClr>
                </a:solidFill>
              </a:rPr>
              <a:t> </a:t>
            </a:r>
            <a:r>
              <a:rPr lang="en-US" sz="1600" b="1" dirty="0">
                <a:solidFill>
                  <a:schemeClr val="accent2">
                    <a:lumMod val="75000"/>
                  </a:schemeClr>
                </a:solidFill>
                <a:latin typeface="Corbel" panose="020B0503020204020204" pitchFamily="34" charset="0"/>
              </a:rPr>
              <a:t>6 </a:t>
            </a:r>
            <a:r>
              <a:rPr lang="el-GR" sz="1600" b="1" dirty="0" smtClean="0">
                <a:solidFill>
                  <a:schemeClr val="accent2">
                    <a:lumMod val="75000"/>
                  </a:schemeClr>
                </a:solidFill>
                <a:latin typeface="Corbel" panose="020B0503020204020204" pitchFamily="34" charset="0"/>
              </a:rPr>
              <a:t>‘ Χρήση των δεξιοτήτων στο χώρο εργασίας’ </a:t>
            </a:r>
          </a:p>
          <a:p>
            <a:pPr lvl="1">
              <a:buFont typeface="Wingdings" panose="05000000000000000000" pitchFamily="2" charset="2"/>
              <a:buChar char="ü"/>
            </a:pPr>
            <a:r>
              <a:rPr lang="el-GR" sz="1400" dirty="0" smtClean="0">
                <a:solidFill>
                  <a:schemeClr val="tx2"/>
                </a:solidFill>
              </a:rPr>
              <a:t>Στοιχεία θέσης εργασίας εκπαιδευομένων</a:t>
            </a:r>
          </a:p>
          <a:p>
            <a:pPr lvl="1">
              <a:buFont typeface="Wingdings" panose="05000000000000000000" pitchFamily="2" charset="2"/>
              <a:buChar char="ü"/>
            </a:pPr>
            <a:r>
              <a:rPr lang="el-GR" sz="1400" dirty="0" smtClean="0">
                <a:solidFill>
                  <a:schemeClr val="tx2"/>
                </a:solidFill>
              </a:rPr>
              <a:t>Βαθμός ικανοποίησης εργοδοτών και εκπαιδευομένων </a:t>
            </a:r>
          </a:p>
          <a:p>
            <a:pPr lvl="1">
              <a:buFont typeface="Wingdings" panose="05000000000000000000" pitchFamily="2" charset="2"/>
              <a:buChar char="ü"/>
            </a:pPr>
            <a:endParaRPr lang="el-GR" sz="1400" dirty="0" smtClean="0">
              <a:solidFill>
                <a:schemeClr val="accent1">
                  <a:lumMod val="50000"/>
                </a:schemeClr>
              </a:solidFill>
              <a:latin typeface="Corbel" panose="020B0503020204020204" pitchFamily="34" charset="0"/>
            </a:endParaRPr>
          </a:p>
        </p:txBody>
      </p:sp>
      <p:sp>
        <p:nvSpPr>
          <p:cNvPr id="5" name="18 - Διάγραμμα ροής: Εναλλακτική διεργασία"/>
          <p:cNvSpPr/>
          <p:nvPr/>
        </p:nvSpPr>
        <p:spPr>
          <a:xfrm>
            <a:off x="0" y="692696"/>
            <a:ext cx="7956376" cy="216123"/>
          </a:xfrm>
          <a:prstGeom prst="flowChartAlternateProcess">
            <a:avLst/>
          </a:prstGeom>
          <a:solidFill>
            <a:srgbClr val="FF9900"/>
          </a:solidFill>
        </p:spPr>
        <p:style>
          <a:lnRef idx="1">
            <a:schemeClr val="dk1"/>
          </a:lnRef>
          <a:fillRef idx="2">
            <a:schemeClr val="dk1"/>
          </a:fillRef>
          <a:effectRef idx="1">
            <a:schemeClr val="dk1"/>
          </a:effectRef>
          <a:fontRef idx="minor">
            <a:schemeClr val="dk1"/>
          </a:fontRef>
        </p:style>
        <p:txBody>
          <a:bodyPr anchor="ctr"/>
          <a:lstStyle/>
          <a:p>
            <a:pPr algn="ctr">
              <a:defRPr/>
            </a:pPr>
            <a:endParaRPr lang="el-GR"/>
          </a:p>
        </p:txBody>
      </p:sp>
      <p:sp>
        <p:nvSpPr>
          <p:cNvPr id="6" name="Rectangle 6"/>
          <p:cNvSpPr>
            <a:spLocks noChangeArrowheads="1"/>
          </p:cNvSpPr>
          <p:nvPr/>
        </p:nvSpPr>
        <p:spPr bwMode="auto">
          <a:xfrm>
            <a:off x="6948264" y="6405356"/>
            <a:ext cx="2088232" cy="369332"/>
          </a:xfrm>
          <a:prstGeom prst="rect">
            <a:avLst/>
          </a:prstGeom>
          <a:noFill/>
          <a:ln w="9525">
            <a:noFill/>
            <a:miter lim="800000"/>
            <a:headEnd/>
            <a:tailEnd/>
          </a:ln>
        </p:spPr>
        <p:txBody>
          <a:bodyPr wrap="square" anchor="ctr">
            <a:spAutoFit/>
          </a:bodyPr>
          <a:lstStyle/>
          <a:p>
            <a:pPr algn="ctr"/>
            <a:r>
              <a:rPr lang="en-US" altLang="el-GR" b="1" dirty="0" smtClean="0">
                <a:solidFill>
                  <a:schemeClr val="accent2">
                    <a:lumMod val="75000"/>
                  </a:schemeClr>
                </a:solidFill>
                <a:latin typeface="Calibri" pitchFamily="34" charset="0"/>
              </a:rPr>
              <a:t>eqavet.eoppep.gr</a:t>
            </a:r>
            <a:endParaRPr lang="el-GR" altLang="el-GR" b="1" dirty="0">
              <a:solidFill>
                <a:schemeClr val="accent2">
                  <a:lumMod val="75000"/>
                </a:schemeClr>
              </a:solidFill>
              <a:latin typeface="Calibri" pitchFamily="34" charset="0"/>
            </a:endParaRPr>
          </a:p>
        </p:txBody>
      </p:sp>
    </p:spTree>
    <p:extLst>
      <p:ext uri="{BB962C8B-B14F-4D97-AF65-F5344CB8AC3E}">
        <p14:creationId xmlns:p14="http://schemas.microsoft.com/office/powerpoint/2010/main" val="11493580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214414" y="928670"/>
            <a:ext cx="7498080" cy="838438"/>
          </a:xfrm>
        </p:spPr>
        <p:txBody>
          <a:bodyPr>
            <a:normAutofit fontScale="90000"/>
          </a:bodyPr>
          <a:lstStyle/>
          <a:p>
            <a:r>
              <a:rPr lang="en-US" dirty="0" smtClean="0"/>
              <a:t> </a:t>
            </a:r>
            <a:br>
              <a:rPr lang="en-US" dirty="0" smtClean="0"/>
            </a:br>
            <a:r>
              <a:rPr lang="el-GR" dirty="0"/>
              <a:t/>
            </a:r>
            <a:br>
              <a:rPr lang="el-GR" dirty="0"/>
            </a:br>
            <a:endParaRPr lang="el-GR" dirty="0"/>
          </a:p>
        </p:txBody>
      </p:sp>
      <p:sp>
        <p:nvSpPr>
          <p:cNvPr id="3" name="Θέση περιεχομένου 2"/>
          <p:cNvSpPr>
            <a:spLocks noGrp="1"/>
          </p:cNvSpPr>
          <p:nvPr>
            <p:ph idx="1"/>
          </p:nvPr>
        </p:nvSpPr>
        <p:spPr>
          <a:xfrm>
            <a:off x="1071538" y="1214422"/>
            <a:ext cx="7500990" cy="4357718"/>
          </a:xfrm>
        </p:spPr>
        <p:txBody>
          <a:bodyPr>
            <a:normAutofit/>
          </a:bodyPr>
          <a:lstStyle/>
          <a:p>
            <a:pPr algn="ctr">
              <a:buNone/>
            </a:pPr>
            <a:r>
              <a:rPr lang="en-US" sz="4000" dirty="0" smtClean="0"/>
              <a:t> </a:t>
            </a:r>
          </a:p>
          <a:p>
            <a:pPr algn="ctr">
              <a:buNone/>
            </a:pPr>
            <a:endParaRPr lang="en-US" sz="4000" dirty="0" smtClean="0"/>
          </a:p>
          <a:p>
            <a:pPr algn="ctr">
              <a:buNone/>
            </a:pPr>
            <a:r>
              <a:rPr lang="el-GR" sz="4000" b="1" dirty="0" smtClean="0">
                <a:solidFill>
                  <a:schemeClr val="tx2">
                    <a:lumMod val="60000"/>
                    <a:lumOff val="40000"/>
                  </a:schemeClr>
                </a:solidFill>
              </a:rPr>
              <a:t>Ευχαριστούμε </a:t>
            </a:r>
          </a:p>
          <a:p>
            <a:pPr algn="ctr">
              <a:buNone/>
            </a:pPr>
            <a:r>
              <a:rPr lang="el-GR" sz="4000" b="1" dirty="0" smtClean="0">
                <a:solidFill>
                  <a:schemeClr val="tx2">
                    <a:lumMod val="60000"/>
                    <a:lumOff val="40000"/>
                  </a:schemeClr>
                </a:solidFill>
              </a:rPr>
              <a:t>για την προσοχή σας</a:t>
            </a:r>
            <a:r>
              <a:rPr lang="en-US" sz="4000" b="1" dirty="0" smtClean="0">
                <a:solidFill>
                  <a:schemeClr val="tx2">
                    <a:lumMod val="60000"/>
                    <a:lumOff val="40000"/>
                  </a:schemeClr>
                </a:solidFill>
              </a:rPr>
              <a:t>!</a:t>
            </a:r>
          </a:p>
        </p:txBody>
      </p:sp>
      <p:sp>
        <p:nvSpPr>
          <p:cNvPr id="4" name="Rectangle 6"/>
          <p:cNvSpPr>
            <a:spLocks noChangeArrowheads="1"/>
          </p:cNvSpPr>
          <p:nvPr/>
        </p:nvSpPr>
        <p:spPr bwMode="auto">
          <a:xfrm>
            <a:off x="6948264" y="6201017"/>
            <a:ext cx="2088232" cy="369332"/>
          </a:xfrm>
          <a:prstGeom prst="rect">
            <a:avLst/>
          </a:prstGeom>
          <a:noFill/>
          <a:ln w="9525">
            <a:noFill/>
            <a:miter lim="800000"/>
            <a:headEnd/>
            <a:tailEnd/>
          </a:ln>
        </p:spPr>
        <p:txBody>
          <a:bodyPr wrap="square" anchor="ctr">
            <a:spAutoFit/>
          </a:bodyPr>
          <a:lstStyle/>
          <a:p>
            <a:pPr algn="ctr"/>
            <a:r>
              <a:rPr lang="en-US" altLang="el-GR" b="1" dirty="0" smtClean="0">
                <a:solidFill>
                  <a:schemeClr val="accent2">
                    <a:lumMod val="75000"/>
                  </a:schemeClr>
                </a:solidFill>
                <a:latin typeface="Calibri" pitchFamily="34" charset="0"/>
              </a:rPr>
              <a:t>eqavet.eoppep.gr</a:t>
            </a:r>
            <a:endParaRPr lang="el-GR" altLang="el-GR" b="1" dirty="0">
              <a:solidFill>
                <a:schemeClr val="accent2">
                  <a:lumMod val="75000"/>
                </a:schemeClr>
              </a:solidFill>
              <a:latin typeface="Calibri" pitchFamily="34" charset="0"/>
            </a:endParaRPr>
          </a:p>
        </p:txBody>
      </p:sp>
      <p:sp>
        <p:nvSpPr>
          <p:cNvPr id="5" name="18 - Διάγραμμα ροής: Εναλλακτική διεργασία"/>
          <p:cNvSpPr/>
          <p:nvPr/>
        </p:nvSpPr>
        <p:spPr>
          <a:xfrm>
            <a:off x="0" y="692696"/>
            <a:ext cx="7956376" cy="216123"/>
          </a:xfrm>
          <a:prstGeom prst="flowChartAlternateProcess">
            <a:avLst/>
          </a:prstGeom>
          <a:solidFill>
            <a:srgbClr val="FF9900"/>
          </a:solidFill>
        </p:spPr>
        <p:style>
          <a:lnRef idx="1">
            <a:schemeClr val="dk1"/>
          </a:lnRef>
          <a:fillRef idx="2">
            <a:schemeClr val="dk1"/>
          </a:fillRef>
          <a:effectRef idx="1">
            <a:schemeClr val="dk1"/>
          </a:effectRef>
          <a:fontRef idx="minor">
            <a:schemeClr val="dk1"/>
          </a:fontRef>
        </p:style>
        <p:txBody>
          <a:bodyPr anchor="ctr"/>
          <a:lstStyle/>
          <a:p>
            <a:pPr algn="ctr">
              <a:defRPr/>
            </a:pPr>
            <a:endParaRPr lang="el-GR"/>
          </a:p>
        </p:txBody>
      </p:sp>
    </p:spTree>
    <p:extLst>
      <p:ext uri="{BB962C8B-B14F-4D97-AF65-F5344CB8AC3E}">
        <p14:creationId xmlns:p14="http://schemas.microsoft.com/office/powerpoint/2010/main" val="1149358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115616" y="2276872"/>
            <a:ext cx="7498080" cy="3888432"/>
          </a:xfrm>
        </p:spPr>
        <p:txBody>
          <a:bodyPr>
            <a:normAutofit fontScale="32500" lnSpcReduction="20000"/>
          </a:bodyPr>
          <a:lstStyle/>
          <a:p>
            <a:pPr marL="266700" lvl="0" indent="-87313" algn="just">
              <a:buFont typeface="Arial" pitchFamily="34" charset="0"/>
              <a:buChar char="•"/>
            </a:pPr>
            <a:r>
              <a:rPr lang="el-GR" sz="4300" b="1" dirty="0" smtClean="0">
                <a:solidFill>
                  <a:schemeClr val="tx2"/>
                </a:solidFill>
              </a:rPr>
              <a:t>Σκοπός</a:t>
            </a:r>
            <a:r>
              <a:rPr lang="en-US" sz="4300" b="1" dirty="0" smtClean="0">
                <a:solidFill>
                  <a:schemeClr val="tx2"/>
                </a:solidFill>
              </a:rPr>
              <a:t> </a:t>
            </a:r>
            <a:r>
              <a:rPr lang="el-GR" sz="4300" b="1" dirty="0" smtClean="0">
                <a:solidFill>
                  <a:schemeClr val="tx2"/>
                </a:solidFill>
              </a:rPr>
              <a:t>του</a:t>
            </a:r>
            <a:r>
              <a:rPr lang="el-GR" sz="4300" dirty="0" smtClean="0">
                <a:solidFill>
                  <a:schemeClr val="tx2"/>
                </a:solidFill>
              </a:rPr>
              <a:t> Ευρωπαϊκού Δικτύου EQAVET είναι η διευκόλυνση της επικοινωνίας</a:t>
            </a:r>
            <a:r>
              <a:rPr lang="en-US" sz="4300" dirty="0" smtClean="0">
                <a:solidFill>
                  <a:schemeClr val="tx2"/>
                </a:solidFill>
              </a:rPr>
              <a:t>, </a:t>
            </a:r>
            <a:r>
              <a:rPr lang="el-GR" sz="4300" dirty="0" smtClean="0">
                <a:solidFill>
                  <a:schemeClr val="tx2"/>
                </a:solidFill>
              </a:rPr>
              <a:t>της ανταλλαγής απόψεων και της τεχνογνωσίας μεταξύ των χωρών της ΕΕ, για την </a:t>
            </a:r>
            <a:r>
              <a:rPr lang="el-GR" sz="4300" b="1" dirty="0" smtClean="0">
                <a:solidFill>
                  <a:schemeClr val="tx2"/>
                </a:solidFill>
              </a:rPr>
              <a:t>προώθηση μιας κουλτούρας συνεχούς βελτίωσης της ποιότητας</a:t>
            </a:r>
            <a:r>
              <a:rPr lang="el-GR" sz="4300" dirty="0" smtClean="0">
                <a:solidFill>
                  <a:schemeClr val="tx2"/>
                </a:solidFill>
              </a:rPr>
              <a:t> </a:t>
            </a:r>
            <a:r>
              <a:rPr lang="el-GR" sz="4300" b="1" dirty="0" smtClean="0">
                <a:solidFill>
                  <a:schemeClr val="tx2"/>
                </a:solidFill>
              </a:rPr>
              <a:t>και καινοτομίας  στην </a:t>
            </a:r>
            <a:r>
              <a:rPr lang="el-GR" sz="4300" dirty="0" smtClean="0">
                <a:solidFill>
                  <a:schemeClr val="tx2"/>
                </a:solidFill>
              </a:rPr>
              <a:t>εκπαίδευση.</a:t>
            </a:r>
          </a:p>
          <a:p>
            <a:pPr marL="179388" lvl="0" indent="0" algn="just">
              <a:buFont typeface="Arial" pitchFamily="34" charset="0"/>
              <a:buChar char="•"/>
            </a:pPr>
            <a:endParaRPr lang="el-GR" sz="3700" dirty="0" smtClean="0">
              <a:solidFill>
                <a:schemeClr val="tx2"/>
              </a:solidFill>
            </a:endParaRPr>
          </a:p>
          <a:p>
            <a:pPr marL="266700" indent="-87313" algn="just">
              <a:buFont typeface="Arial" panose="020B0604020202020204" pitchFamily="34" charset="0"/>
              <a:buChar char="•"/>
            </a:pPr>
            <a:r>
              <a:rPr lang="el-GR" sz="4300" dirty="0" smtClean="0">
                <a:solidFill>
                  <a:schemeClr val="tx2"/>
                </a:solidFill>
              </a:rPr>
              <a:t>Μέσω της υλοποίησης δράσεων ενημέρωσης, διοργάνωσης ‘ανοικτών’ συζητήσεων</a:t>
            </a:r>
            <a:r>
              <a:rPr lang="en-US" sz="4300" dirty="0" smtClean="0">
                <a:solidFill>
                  <a:schemeClr val="tx2"/>
                </a:solidFill>
              </a:rPr>
              <a:t> </a:t>
            </a:r>
            <a:r>
              <a:rPr lang="el-GR" sz="4300" dirty="0" smtClean="0">
                <a:solidFill>
                  <a:schemeClr val="tx2"/>
                </a:solidFill>
              </a:rPr>
              <a:t>και προώθησης καλών πρακτικών το Δίκτυο με την βοήθεια των  Εθνικών Σημείων  Αναφοράς  που λειτουργούν σε κάθε κράτος μέλος παρέχει μια σταθερή ‘πλατφόρμα’ επικοινωνίας μεταξύ των φορέων εκπαίδευσης, των κοινωνικών εταίρων και της Ευρωπαϊκής Επιτροπής  με  στόχο :</a:t>
            </a:r>
          </a:p>
          <a:p>
            <a:pPr marL="179388" indent="0" algn="just">
              <a:buNone/>
            </a:pPr>
            <a:endParaRPr lang="el-GR" sz="3500" dirty="0" smtClean="0">
              <a:solidFill>
                <a:schemeClr val="tx2"/>
              </a:solidFill>
            </a:endParaRPr>
          </a:p>
          <a:p>
            <a:pPr marL="179388" indent="0" algn="just">
              <a:buFont typeface="Wingdings" pitchFamily="2" charset="2"/>
              <a:buChar char="ü"/>
            </a:pPr>
            <a:r>
              <a:rPr lang="el-GR" sz="3500" b="1" dirty="0" smtClean="0">
                <a:solidFill>
                  <a:schemeClr val="tx2"/>
                </a:solidFill>
              </a:rPr>
              <a:t>   </a:t>
            </a:r>
            <a:r>
              <a:rPr lang="el-GR" sz="4300" b="1" dirty="0" smtClean="0">
                <a:solidFill>
                  <a:schemeClr val="tx2"/>
                </a:solidFill>
              </a:rPr>
              <a:t>την ανάπτυξη κοινών αρχών, δεικτών  και εργαλείων </a:t>
            </a:r>
            <a:r>
              <a:rPr lang="el-GR" sz="4300" dirty="0" smtClean="0">
                <a:solidFill>
                  <a:schemeClr val="tx2"/>
                </a:solidFill>
              </a:rPr>
              <a:t>διασφάλισης  ποιότητας</a:t>
            </a:r>
          </a:p>
          <a:p>
            <a:pPr marL="179388" indent="0" algn="just">
              <a:buFont typeface="Wingdings" pitchFamily="2" charset="2"/>
              <a:buChar char="ü"/>
            </a:pPr>
            <a:endParaRPr lang="el-GR" sz="3700" dirty="0" smtClean="0">
              <a:solidFill>
                <a:schemeClr val="tx2"/>
              </a:solidFill>
            </a:endParaRPr>
          </a:p>
          <a:p>
            <a:pPr marL="179388" indent="0" algn="just">
              <a:buFont typeface="Wingdings" pitchFamily="2" charset="2"/>
              <a:buChar char="ü"/>
            </a:pPr>
            <a:r>
              <a:rPr lang="el-GR" sz="4300" dirty="0" smtClean="0">
                <a:solidFill>
                  <a:schemeClr val="tx2"/>
                </a:solidFill>
              </a:rPr>
              <a:t>  </a:t>
            </a:r>
            <a:r>
              <a:rPr lang="el-GR" sz="4300" b="1" dirty="0" smtClean="0">
                <a:solidFill>
                  <a:schemeClr val="tx2"/>
                </a:solidFill>
              </a:rPr>
              <a:t>την υποστήριξη των κρατών μελών </a:t>
            </a:r>
            <a:r>
              <a:rPr lang="el-GR" sz="4300" dirty="0" smtClean="0">
                <a:solidFill>
                  <a:schemeClr val="tx2"/>
                </a:solidFill>
              </a:rPr>
              <a:t>αλλά και της Ευρωπαϊκής Επιτροπής στην παρακολούθηση  της εφαρμογής του  Ευρωπαϊκού  Πλαισίου Αναφοράς</a:t>
            </a:r>
            <a:r>
              <a:rPr lang="en-US" sz="4300" dirty="0" smtClean="0">
                <a:solidFill>
                  <a:schemeClr val="tx2"/>
                </a:solidFill>
              </a:rPr>
              <a:t> </a:t>
            </a:r>
            <a:r>
              <a:rPr lang="el-GR" sz="4300" dirty="0" smtClean="0">
                <a:solidFill>
                  <a:schemeClr val="tx2"/>
                </a:solidFill>
              </a:rPr>
              <a:t>(</a:t>
            </a:r>
            <a:r>
              <a:rPr lang="en-US" sz="3700" dirty="0" smtClean="0">
                <a:solidFill>
                  <a:schemeClr val="tx2"/>
                </a:solidFill>
              </a:rPr>
              <a:t>EQARF)</a:t>
            </a:r>
            <a:endParaRPr lang="el-GR" sz="3700" dirty="0" smtClean="0">
              <a:solidFill>
                <a:schemeClr val="tx2"/>
              </a:solidFill>
            </a:endParaRPr>
          </a:p>
          <a:p>
            <a:pPr marL="179388" indent="0" algn="just">
              <a:buFont typeface="Wingdings" pitchFamily="2" charset="2"/>
              <a:buChar char="ü"/>
            </a:pPr>
            <a:endParaRPr lang="el-GR" sz="3700" dirty="0" smtClean="0">
              <a:solidFill>
                <a:schemeClr val="tx2"/>
              </a:solidFill>
            </a:endParaRPr>
          </a:p>
          <a:p>
            <a:pPr marL="266700" indent="-87313" algn="just">
              <a:buFont typeface="Wingdings" pitchFamily="2" charset="2"/>
              <a:buChar char="ü"/>
            </a:pPr>
            <a:r>
              <a:rPr lang="el-GR" sz="3700" b="1" dirty="0" smtClean="0">
                <a:solidFill>
                  <a:schemeClr val="tx2"/>
                </a:solidFill>
              </a:rPr>
              <a:t>  </a:t>
            </a:r>
            <a:r>
              <a:rPr lang="el-GR" sz="4300" b="1" dirty="0" smtClean="0">
                <a:solidFill>
                  <a:schemeClr val="tx2"/>
                </a:solidFill>
              </a:rPr>
              <a:t>την ενίσχυση της συνεργασίας και συνέργειας μεταξύ της ΕΕΚ και των άλλων συστημάτων της εκπαίδευσης </a:t>
            </a:r>
            <a:r>
              <a:rPr lang="el-GR" sz="4300" dirty="0" smtClean="0">
                <a:solidFill>
                  <a:schemeClr val="tx2"/>
                </a:solidFill>
              </a:rPr>
              <a:t>(γενική εκπαίδευση, τριτοβάθμια, εκπαίδευση ενηλίκων) αλλά και μεταξύ του Δικτύου EQAVET και των άλλων ευρωπαϊκών εργαλείων (Ευρωπαϊκού Πλαισίου Προσόντων (EQF) και του Ευρωπαϊκού Συστήματος Πιστωτικών Μονάδων (ECVET)</a:t>
            </a:r>
          </a:p>
          <a:p>
            <a:pPr marL="179388" indent="0" algn="just"/>
            <a:endParaRPr lang="en-US" sz="3500" dirty="0" smtClean="0"/>
          </a:p>
          <a:p>
            <a:pPr algn="just"/>
            <a:endParaRPr lang="en-US" sz="1600" dirty="0" smtClean="0"/>
          </a:p>
          <a:p>
            <a:pPr algn="just"/>
            <a:endParaRPr lang="en-US" sz="1600" dirty="0" smtClean="0"/>
          </a:p>
          <a:p>
            <a:pPr algn="just">
              <a:buNone/>
            </a:pPr>
            <a:endParaRPr lang="el-GR" sz="1600" dirty="0"/>
          </a:p>
        </p:txBody>
      </p:sp>
      <p:sp>
        <p:nvSpPr>
          <p:cNvPr id="3" name="2 - Τίτλος"/>
          <p:cNvSpPr>
            <a:spLocks noGrp="1"/>
          </p:cNvSpPr>
          <p:nvPr>
            <p:ph type="title"/>
          </p:nvPr>
        </p:nvSpPr>
        <p:spPr>
          <a:xfrm>
            <a:off x="1547664" y="836712"/>
            <a:ext cx="7056784" cy="1143000"/>
          </a:xfrm>
          <a:solidFill>
            <a:schemeClr val="accent1">
              <a:lumMod val="20000"/>
              <a:lumOff val="80000"/>
            </a:schemeClr>
          </a:solidFill>
          <a:ln>
            <a:solidFill>
              <a:schemeClr val="accent1"/>
            </a:solidFill>
          </a:ln>
        </p:spPr>
        <p:txBody>
          <a:bodyPr anchor="ctr">
            <a:normAutofit/>
          </a:bodyPr>
          <a:lstStyle/>
          <a:p>
            <a:pPr algn="ctr"/>
            <a:r>
              <a:rPr lang="el-GR" sz="3200" dirty="0" smtClean="0"/>
              <a:t>Παρουσίαση</a:t>
            </a:r>
            <a:r>
              <a:rPr lang="en-US" sz="3200" dirty="0" smtClean="0"/>
              <a:t> </a:t>
            </a:r>
            <a:r>
              <a:rPr lang="el-GR" sz="3200" dirty="0" smtClean="0"/>
              <a:t>Δικτύου </a:t>
            </a:r>
            <a:r>
              <a:rPr lang="en-US" sz="3200" dirty="0" smtClean="0"/>
              <a:t>EQAVET</a:t>
            </a:r>
            <a:endParaRPr lang="el-GR" sz="3200" dirty="0"/>
          </a:p>
        </p:txBody>
      </p:sp>
      <p:sp>
        <p:nvSpPr>
          <p:cNvPr id="4" name="18 - Διάγραμμα ροής: Εναλλακτική διεργασία"/>
          <p:cNvSpPr/>
          <p:nvPr/>
        </p:nvSpPr>
        <p:spPr>
          <a:xfrm>
            <a:off x="0" y="692696"/>
            <a:ext cx="7956376" cy="216123"/>
          </a:xfrm>
          <a:prstGeom prst="flowChartAlternateProcess">
            <a:avLst/>
          </a:prstGeom>
          <a:solidFill>
            <a:srgbClr val="FF9900"/>
          </a:solidFill>
        </p:spPr>
        <p:style>
          <a:lnRef idx="1">
            <a:schemeClr val="dk1"/>
          </a:lnRef>
          <a:fillRef idx="2">
            <a:schemeClr val="dk1"/>
          </a:fillRef>
          <a:effectRef idx="1">
            <a:schemeClr val="dk1"/>
          </a:effectRef>
          <a:fontRef idx="minor">
            <a:schemeClr val="dk1"/>
          </a:fontRef>
        </p:style>
        <p:txBody>
          <a:bodyPr anchor="ctr"/>
          <a:lstStyle/>
          <a:p>
            <a:pPr algn="ctr">
              <a:defRPr/>
            </a:pPr>
            <a:endParaRPr lang="el-GR"/>
          </a:p>
        </p:txBody>
      </p:sp>
      <p:sp>
        <p:nvSpPr>
          <p:cNvPr id="5" name="Rectangle 6"/>
          <p:cNvSpPr>
            <a:spLocks noChangeArrowheads="1"/>
          </p:cNvSpPr>
          <p:nvPr/>
        </p:nvSpPr>
        <p:spPr bwMode="auto">
          <a:xfrm>
            <a:off x="7055768" y="6389838"/>
            <a:ext cx="2088232" cy="369332"/>
          </a:xfrm>
          <a:prstGeom prst="rect">
            <a:avLst/>
          </a:prstGeom>
          <a:noFill/>
          <a:ln w="9525">
            <a:noFill/>
            <a:miter lim="800000"/>
            <a:headEnd/>
            <a:tailEnd/>
          </a:ln>
        </p:spPr>
        <p:txBody>
          <a:bodyPr wrap="square" anchor="ctr">
            <a:spAutoFit/>
          </a:bodyPr>
          <a:lstStyle/>
          <a:p>
            <a:pPr algn="ctr"/>
            <a:r>
              <a:rPr lang="en-US" altLang="el-GR" b="1" dirty="0" smtClean="0">
                <a:solidFill>
                  <a:schemeClr val="accent2">
                    <a:lumMod val="75000"/>
                  </a:schemeClr>
                </a:solidFill>
                <a:latin typeface="Calibri" pitchFamily="34" charset="0"/>
              </a:rPr>
              <a:t>eqavet.eoppep.gr</a:t>
            </a:r>
            <a:endParaRPr lang="el-GR" altLang="el-GR" b="1" dirty="0">
              <a:solidFill>
                <a:schemeClr val="accent2">
                  <a:lumMod val="75000"/>
                </a:schemeClr>
              </a:solidFill>
              <a:latin typeface="Calibri" pitchFamily="34" charset="0"/>
            </a:endParaRPr>
          </a:p>
        </p:txBody>
      </p:sp>
    </p:spTree>
    <p:extLst>
      <p:ext uri="{BB962C8B-B14F-4D97-AF65-F5344CB8AC3E}">
        <p14:creationId xmlns:p14="http://schemas.microsoft.com/office/powerpoint/2010/main" val="2652098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fade">
                                      <p:cBhvr>
                                        <p:cTn id="2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pPr>
              <a:buNone/>
            </a:pPr>
            <a:endParaRPr lang="el-GR" dirty="0"/>
          </a:p>
        </p:txBody>
      </p:sp>
      <p:pic>
        <p:nvPicPr>
          <p:cNvPr id="4" name="3 - Εικόνα" descr="EQAVET A1 Landscape Poster Greek.jpg"/>
          <p:cNvPicPr>
            <a:picLocks noChangeAspect="1"/>
          </p:cNvPicPr>
          <p:nvPr/>
        </p:nvPicPr>
        <p:blipFill>
          <a:blip r:embed="rId2" cstate="print"/>
          <a:stretch>
            <a:fillRect/>
          </a:stretch>
        </p:blipFill>
        <p:spPr>
          <a:xfrm>
            <a:off x="0" y="188640"/>
            <a:ext cx="9144000" cy="6469684"/>
          </a:xfrm>
          <a:prstGeom prst="rect">
            <a:avLst/>
          </a:prstGeom>
        </p:spPr>
      </p:pic>
    </p:spTree>
    <p:extLst>
      <p:ext uri="{BB962C8B-B14F-4D97-AF65-F5344CB8AC3E}">
        <p14:creationId xmlns:p14="http://schemas.microsoft.com/office/powerpoint/2010/main" val="21374228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435608" y="2492896"/>
            <a:ext cx="7477999" cy="3456384"/>
          </a:xfrm>
        </p:spPr>
        <p:txBody>
          <a:bodyPr>
            <a:noAutofit/>
          </a:bodyPr>
          <a:lstStyle/>
          <a:p>
            <a:pPr marL="179388" indent="0" algn="just">
              <a:buNone/>
            </a:pPr>
            <a:endParaRPr lang="el-GR" sz="1600" dirty="0" smtClean="0"/>
          </a:p>
          <a:p>
            <a:pPr marL="179388" indent="0" algn="just">
              <a:buNone/>
            </a:pPr>
            <a:r>
              <a:rPr lang="el-GR" sz="1600" dirty="0" smtClean="0">
                <a:solidFill>
                  <a:schemeClr val="accent2">
                    <a:lumMod val="75000"/>
                  </a:schemeClr>
                </a:solidFill>
              </a:rPr>
              <a:t> </a:t>
            </a:r>
            <a:r>
              <a:rPr lang="el-GR" sz="1800" b="1" dirty="0" smtClean="0">
                <a:solidFill>
                  <a:schemeClr val="accent2">
                    <a:lumMod val="75000"/>
                  </a:schemeClr>
                </a:solidFill>
              </a:rPr>
              <a:t>2013</a:t>
            </a:r>
            <a:r>
              <a:rPr lang="el-GR" sz="1800" dirty="0" smtClean="0">
                <a:solidFill>
                  <a:schemeClr val="tx2"/>
                </a:solidFill>
              </a:rPr>
              <a:t>   Ε.Ο.Π.Π.Ε.Π. Ορίζεται  Εθνικό  Σημείο Αναφοράς </a:t>
            </a:r>
            <a:r>
              <a:rPr lang="en-US" sz="1800" dirty="0" smtClean="0">
                <a:solidFill>
                  <a:schemeClr val="tx2"/>
                </a:solidFill>
              </a:rPr>
              <a:t>EQAVET (</a:t>
            </a:r>
            <a:r>
              <a:rPr lang="el-GR" sz="1800" dirty="0" smtClean="0">
                <a:solidFill>
                  <a:schemeClr val="tx2"/>
                </a:solidFill>
              </a:rPr>
              <a:t>Ν.4115)</a:t>
            </a:r>
          </a:p>
          <a:p>
            <a:pPr marL="179388" indent="0" algn="just">
              <a:buNone/>
            </a:pPr>
            <a:r>
              <a:rPr lang="el-GR" sz="1800" b="1" dirty="0" smtClean="0">
                <a:solidFill>
                  <a:schemeClr val="accent2">
                    <a:lumMod val="75000"/>
                  </a:schemeClr>
                </a:solidFill>
              </a:rPr>
              <a:t>2016 </a:t>
            </a:r>
            <a:r>
              <a:rPr lang="el-GR" sz="1600" dirty="0" smtClean="0">
                <a:solidFill>
                  <a:schemeClr val="accent2">
                    <a:lumMod val="75000"/>
                  </a:schemeClr>
                </a:solidFill>
              </a:rPr>
              <a:t> </a:t>
            </a:r>
            <a:r>
              <a:rPr lang="el-GR" sz="1600" dirty="0" smtClean="0">
                <a:solidFill>
                  <a:schemeClr val="tx2"/>
                </a:solidFill>
              </a:rPr>
              <a:t>Έτος ορόσημο για την ενίσχυση της παρουσίας και του ρόλου του δικτύου στα κράτη – μέλη</a:t>
            </a:r>
          </a:p>
          <a:p>
            <a:pPr marL="179388" indent="0" algn="just"/>
            <a:r>
              <a:rPr lang="el-GR" sz="1600" dirty="0" smtClean="0">
                <a:solidFill>
                  <a:schemeClr val="tx2"/>
                </a:solidFill>
              </a:rPr>
              <a:t>Για πρώτη φορά δίνεται η δυνατότητα της απευθείας χρηματοδότησης (</a:t>
            </a:r>
            <a:r>
              <a:rPr lang="en-US" sz="1600" dirty="0" smtClean="0">
                <a:solidFill>
                  <a:schemeClr val="tx2"/>
                </a:solidFill>
              </a:rPr>
              <a:t>Erasmus+) </a:t>
            </a:r>
            <a:r>
              <a:rPr lang="el-GR" sz="1600" dirty="0" smtClean="0">
                <a:solidFill>
                  <a:schemeClr val="tx2"/>
                </a:solidFill>
              </a:rPr>
              <a:t>των Εθνικών Σημείων Αναφοράς των κρατών μελών κατόπιν υποβολής των δικών τους προτάσεων</a:t>
            </a:r>
          </a:p>
          <a:p>
            <a:pPr marL="179388" indent="0" algn="just"/>
            <a:r>
              <a:rPr lang="el-GR" sz="1600" dirty="0" smtClean="0">
                <a:solidFill>
                  <a:schemeClr val="tx2"/>
                </a:solidFill>
              </a:rPr>
              <a:t>Ανάπτυξη περισσότερο ολοκληρωμένων παρεμβάσεων </a:t>
            </a:r>
          </a:p>
          <a:p>
            <a:pPr marL="179388" indent="0" algn="just"/>
            <a:r>
              <a:rPr lang="el-GR" sz="1600" dirty="0" smtClean="0">
                <a:solidFill>
                  <a:schemeClr val="tx2"/>
                </a:solidFill>
              </a:rPr>
              <a:t>Προώθηση  των στόχων του δικτύου (</a:t>
            </a:r>
            <a:r>
              <a:rPr lang="en-US" sz="1600" dirty="0" smtClean="0">
                <a:solidFill>
                  <a:schemeClr val="tx2"/>
                </a:solidFill>
              </a:rPr>
              <a:t>EQAVET Work Plan) </a:t>
            </a:r>
            <a:r>
              <a:rPr lang="el-GR" sz="1600" dirty="0" smtClean="0">
                <a:solidFill>
                  <a:schemeClr val="tx2"/>
                </a:solidFill>
              </a:rPr>
              <a:t> σε συνδυασμό με την στήριξη των εθνικών προτεραιοτήτων στον τομέα της επαγγελματικής εκπαίδευσης και κατάρτισης </a:t>
            </a:r>
          </a:p>
          <a:p>
            <a:pPr algn="just">
              <a:buNone/>
            </a:pPr>
            <a:endParaRPr lang="el-GR" sz="1600" dirty="0"/>
          </a:p>
        </p:txBody>
      </p:sp>
      <p:sp>
        <p:nvSpPr>
          <p:cNvPr id="3" name="2 - Τίτλος"/>
          <p:cNvSpPr>
            <a:spLocks noGrp="1"/>
          </p:cNvSpPr>
          <p:nvPr>
            <p:ph type="title"/>
          </p:nvPr>
        </p:nvSpPr>
        <p:spPr>
          <a:xfrm>
            <a:off x="1435608" y="1066725"/>
            <a:ext cx="7498080" cy="1143000"/>
          </a:xfrm>
          <a:solidFill>
            <a:schemeClr val="accent1">
              <a:lumMod val="20000"/>
              <a:lumOff val="80000"/>
            </a:schemeClr>
          </a:solidFill>
          <a:ln>
            <a:solidFill>
              <a:schemeClr val="accent1"/>
            </a:solidFill>
          </a:ln>
        </p:spPr>
        <p:txBody>
          <a:bodyPr anchor="ctr">
            <a:noAutofit/>
          </a:bodyPr>
          <a:lstStyle/>
          <a:p>
            <a:pPr algn="ctr"/>
            <a:r>
              <a:rPr lang="el-GR" sz="3600" dirty="0"/>
              <a:t>Παρουσίαση έργου Εθνικού Σημείου Αναφοράς </a:t>
            </a:r>
            <a:r>
              <a:rPr lang="en-US" sz="3600" dirty="0" smtClean="0"/>
              <a:t>EQAVET</a:t>
            </a:r>
            <a:r>
              <a:rPr lang="el-GR" sz="3600" dirty="0" smtClean="0"/>
              <a:t> 2016-2017</a:t>
            </a:r>
            <a:endParaRPr lang="el-GR" sz="3600" dirty="0"/>
          </a:p>
        </p:txBody>
      </p:sp>
      <p:sp>
        <p:nvSpPr>
          <p:cNvPr id="4" name="18 - Διάγραμμα ροής: Εναλλακτική διεργασία"/>
          <p:cNvSpPr/>
          <p:nvPr/>
        </p:nvSpPr>
        <p:spPr>
          <a:xfrm>
            <a:off x="0" y="692696"/>
            <a:ext cx="7956376" cy="216123"/>
          </a:xfrm>
          <a:prstGeom prst="flowChartAlternateProcess">
            <a:avLst/>
          </a:prstGeom>
          <a:solidFill>
            <a:srgbClr val="FF9900"/>
          </a:solidFill>
        </p:spPr>
        <p:style>
          <a:lnRef idx="1">
            <a:schemeClr val="dk1"/>
          </a:lnRef>
          <a:fillRef idx="2">
            <a:schemeClr val="dk1"/>
          </a:fillRef>
          <a:effectRef idx="1">
            <a:schemeClr val="dk1"/>
          </a:effectRef>
          <a:fontRef idx="minor">
            <a:schemeClr val="dk1"/>
          </a:fontRef>
        </p:style>
        <p:txBody>
          <a:bodyPr anchor="ctr"/>
          <a:lstStyle/>
          <a:p>
            <a:pPr algn="ctr">
              <a:defRPr/>
            </a:pPr>
            <a:endParaRPr lang="el-GR"/>
          </a:p>
        </p:txBody>
      </p:sp>
      <p:sp>
        <p:nvSpPr>
          <p:cNvPr id="5" name="Rectangle 6"/>
          <p:cNvSpPr>
            <a:spLocks noChangeArrowheads="1"/>
          </p:cNvSpPr>
          <p:nvPr/>
        </p:nvSpPr>
        <p:spPr bwMode="auto">
          <a:xfrm>
            <a:off x="7055768" y="6389838"/>
            <a:ext cx="2088232" cy="369332"/>
          </a:xfrm>
          <a:prstGeom prst="rect">
            <a:avLst/>
          </a:prstGeom>
          <a:noFill/>
          <a:ln w="9525">
            <a:noFill/>
            <a:miter lim="800000"/>
            <a:headEnd/>
            <a:tailEnd/>
          </a:ln>
        </p:spPr>
        <p:txBody>
          <a:bodyPr wrap="square" anchor="ctr">
            <a:spAutoFit/>
          </a:bodyPr>
          <a:lstStyle/>
          <a:p>
            <a:pPr algn="ctr"/>
            <a:r>
              <a:rPr lang="en-US" altLang="el-GR" b="1" dirty="0" smtClean="0">
                <a:solidFill>
                  <a:schemeClr val="accent2">
                    <a:lumMod val="75000"/>
                  </a:schemeClr>
                </a:solidFill>
                <a:latin typeface="Calibri" pitchFamily="34" charset="0"/>
              </a:rPr>
              <a:t>eqavet.eoppep.gr</a:t>
            </a:r>
            <a:endParaRPr lang="el-GR" altLang="el-GR" b="1" dirty="0">
              <a:solidFill>
                <a:schemeClr val="accent2">
                  <a:lumMod val="75000"/>
                </a:schemeClr>
              </a:solidFill>
              <a:latin typeface="Calibri" pitchFamily="34" charset="0"/>
            </a:endParaRPr>
          </a:p>
        </p:txBody>
      </p:sp>
    </p:spTree>
    <p:extLst>
      <p:ext uri="{BB962C8B-B14F-4D97-AF65-F5344CB8AC3E}">
        <p14:creationId xmlns:p14="http://schemas.microsoft.com/office/powerpoint/2010/main" val="2142801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435608" y="2276872"/>
            <a:ext cx="7498080" cy="3888432"/>
          </a:xfrm>
        </p:spPr>
        <p:txBody>
          <a:bodyPr>
            <a:normAutofit fontScale="92500" lnSpcReduction="20000"/>
          </a:bodyPr>
          <a:lstStyle/>
          <a:p>
            <a:pPr algn="just">
              <a:buNone/>
            </a:pPr>
            <a:r>
              <a:rPr lang="el-GR" sz="2000" b="1" dirty="0">
                <a:solidFill>
                  <a:schemeClr val="accent2">
                    <a:lumMod val="75000"/>
                  </a:schemeClr>
                </a:solidFill>
                <a:latin typeface="Corbel" panose="020B0503020204020204" pitchFamily="34" charset="0"/>
              </a:rPr>
              <a:t>Πλαίσιο Ανάπτυξης </a:t>
            </a:r>
            <a:r>
              <a:rPr lang="el-GR" sz="2000" b="1" dirty="0" smtClean="0">
                <a:solidFill>
                  <a:schemeClr val="accent2">
                    <a:lumMod val="75000"/>
                  </a:schemeClr>
                </a:solidFill>
                <a:latin typeface="Corbel" panose="020B0503020204020204" pitchFamily="34" charset="0"/>
              </a:rPr>
              <a:t>Δράσεων</a:t>
            </a:r>
            <a:endParaRPr lang="el-GR" sz="1400" dirty="0" smtClean="0"/>
          </a:p>
          <a:p>
            <a:pPr algn="just"/>
            <a:r>
              <a:rPr lang="el-GR" sz="1600" dirty="0" smtClean="0">
                <a:solidFill>
                  <a:schemeClr val="tx2"/>
                </a:solidFill>
              </a:rPr>
              <a:t>Ποσοτικά και ποιοτικά δεδομένα της ΕΕ επισημαίνουν ότι οι παρεμβάσεις του Δικτύου:</a:t>
            </a:r>
          </a:p>
          <a:p>
            <a:pPr algn="just">
              <a:buFont typeface="Wingdings" pitchFamily="2" charset="2"/>
              <a:buChar char="ü"/>
            </a:pPr>
            <a:r>
              <a:rPr lang="el-GR" sz="1600" dirty="0" smtClean="0">
                <a:solidFill>
                  <a:schemeClr val="tx2"/>
                </a:solidFill>
              </a:rPr>
              <a:t>εντοπίζονται κατά κύριο λόγο στο πλαίσιο της τυπικής και μάλιστα της εντός του σχολείου εκπαίδευσης (</a:t>
            </a:r>
            <a:r>
              <a:rPr lang="en-US" sz="1600" dirty="0" smtClean="0">
                <a:solidFill>
                  <a:schemeClr val="tx2"/>
                </a:solidFill>
              </a:rPr>
              <a:t>school-based learning)</a:t>
            </a:r>
            <a:r>
              <a:rPr lang="el-GR" sz="1600" dirty="0" smtClean="0">
                <a:solidFill>
                  <a:schemeClr val="tx2"/>
                </a:solidFill>
              </a:rPr>
              <a:t>,</a:t>
            </a:r>
          </a:p>
          <a:p>
            <a:pPr algn="just">
              <a:buFont typeface="Wingdings" pitchFamily="2" charset="2"/>
              <a:buChar char="ü"/>
            </a:pPr>
            <a:r>
              <a:rPr lang="el-GR" sz="1600" dirty="0" smtClean="0">
                <a:solidFill>
                  <a:schemeClr val="tx2"/>
                </a:solidFill>
              </a:rPr>
              <a:t>αφορούν κυρίως στο πεδίο της Αρχικής Επαγγελματικής Εκπαίδευσης και πολύ λιγότερο της  </a:t>
            </a:r>
            <a:r>
              <a:rPr lang="el-GR" sz="1600" dirty="0">
                <a:solidFill>
                  <a:schemeClr val="tx2"/>
                </a:solidFill>
              </a:rPr>
              <a:t>Σ</a:t>
            </a:r>
            <a:r>
              <a:rPr lang="el-GR" sz="1600" dirty="0" smtClean="0">
                <a:solidFill>
                  <a:schemeClr val="tx2"/>
                </a:solidFill>
              </a:rPr>
              <a:t>υνεχιζόμενης</a:t>
            </a:r>
          </a:p>
          <a:p>
            <a:pPr algn="just">
              <a:buFont typeface="Wingdings" pitchFamily="2" charset="2"/>
              <a:buChar char="ü"/>
            </a:pPr>
            <a:r>
              <a:rPr lang="el-GR" sz="1600" dirty="0" smtClean="0">
                <a:solidFill>
                  <a:schemeClr val="tx2"/>
                </a:solidFill>
              </a:rPr>
              <a:t>τα αποτελέσματα των παρεμβάσεων είναι ακόμη λιγότερο ορατά στον τομέα διασφάλισης ποιότητας της μάθησης που αποκτάται στον εργασιακό χώρο (</a:t>
            </a:r>
            <a:r>
              <a:rPr lang="en-US" sz="1600" dirty="0" smtClean="0">
                <a:solidFill>
                  <a:schemeClr val="tx2"/>
                </a:solidFill>
              </a:rPr>
              <a:t>work-based learning)</a:t>
            </a:r>
            <a:endParaRPr lang="el-GR" sz="1600" dirty="0" smtClean="0">
              <a:solidFill>
                <a:schemeClr val="tx2"/>
              </a:solidFill>
            </a:endParaRPr>
          </a:p>
          <a:p>
            <a:pPr algn="just">
              <a:buFont typeface="Wingdings" pitchFamily="2" charset="2"/>
              <a:buChar char="ü"/>
            </a:pPr>
            <a:endParaRPr lang="el-GR" sz="1600" dirty="0" smtClean="0">
              <a:solidFill>
                <a:schemeClr val="tx2"/>
              </a:solidFill>
            </a:endParaRPr>
          </a:p>
          <a:p>
            <a:pPr algn="just">
              <a:buFont typeface="Wingdings" pitchFamily="2" charset="2"/>
              <a:buChar char="v"/>
            </a:pPr>
            <a:r>
              <a:rPr lang="el-GR" sz="1600" dirty="0" smtClean="0">
                <a:solidFill>
                  <a:schemeClr val="tx2"/>
                </a:solidFill>
              </a:rPr>
              <a:t>Ενίσχυση της τεχνογνωσίας του Δικτύου EQAVET στο πεδίο πιστοποίησης της μη τυπικής/εργασιακής μάθησης και παράλληλα </a:t>
            </a:r>
          </a:p>
          <a:p>
            <a:pPr algn="just">
              <a:buNone/>
            </a:pPr>
            <a:endParaRPr lang="el-GR" sz="1600" dirty="0" smtClean="0">
              <a:solidFill>
                <a:schemeClr val="tx2"/>
              </a:solidFill>
            </a:endParaRPr>
          </a:p>
          <a:p>
            <a:pPr algn="just">
              <a:buFont typeface="Wingdings" pitchFamily="2" charset="2"/>
              <a:buChar char="v"/>
            </a:pPr>
            <a:r>
              <a:rPr lang="el-GR" sz="1600" dirty="0" smtClean="0">
                <a:solidFill>
                  <a:schemeClr val="tx2"/>
                </a:solidFill>
              </a:rPr>
              <a:t>Υποστήριξη των προσπαθειών του Υπουργείου Παιδείας για αναβάθμιση και εκσυγχρονισμό  των συστημάτων Μαθητείας (θεσμοθέτηση 4</a:t>
            </a:r>
            <a:r>
              <a:rPr lang="el-GR" sz="1600" baseline="30000" dirty="0" smtClean="0">
                <a:solidFill>
                  <a:schemeClr val="tx2"/>
                </a:solidFill>
              </a:rPr>
              <a:t>ο</a:t>
            </a:r>
            <a:r>
              <a:rPr lang="el-GR" sz="1600" dirty="0" smtClean="0">
                <a:solidFill>
                  <a:schemeClr val="tx2"/>
                </a:solidFill>
              </a:rPr>
              <a:t> έτους ΕΠΑΛ, πρακτική άσκηση Ι.Ε.Κ.) </a:t>
            </a:r>
          </a:p>
          <a:p>
            <a:pPr marL="179388" indent="0" algn="just">
              <a:buNone/>
            </a:pPr>
            <a:endParaRPr lang="el-GR" sz="1600" dirty="0"/>
          </a:p>
        </p:txBody>
      </p:sp>
      <p:sp>
        <p:nvSpPr>
          <p:cNvPr id="3" name="2 - Τίτλος"/>
          <p:cNvSpPr>
            <a:spLocks noGrp="1"/>
          </p:cNvSpPr>
          <p:nvPr>
            <p:ph type="title"/>
          </p:nvPr>
        </p:nvSpPr>
        <p:spPr>
          <a:xfrm>
            <a:off x="1435608" y="1066726"/>
            <a:ext cx="7498080" cy="922114"/>
          </a:xfrm>
          <a:solidFill>
            <a:schemeClr val="accent1">
              <a:lumMod val="20000"/>
              <a:lumOff val="80000"/>
            </a:schemeClr>
          </a:solidFill>
          <a:ln>
            <a:solidFill>
              <a:schemeClr val="accent1"/>
            </a:solidFill>
          </a:ln>
        </p:spPr>
        <p:txBody>
          <a:bodyPr anchor="ctr">
            <a:noAutofit/>
          </a:bodyPr>
          <a:lstStyle/>
          <a:p>
            <a:pPr algn="ctr"/>
            <a:r>
              <a:rPr lang="el-GR" sz="2800" dirty="0"/>
              <a:t>Παρουσίαση έργου Εθνικού Σημείου Αναφοράς </a:t>
            </a:r>
            <a:r>
              <a:rPr lang="en-US" sz="2800" dirty="0" smtClean="0"/>
              <a:t>EQAVET</a:t>
            </a:r>
            <a:r>
              <a:rPr lang="el-GR" sz="2800" dirty="0" smtClean="0"/>
              <a:t> 2016-2017</a:t>
            </a:r>
            <a:endParaRPr lang="el-GR" sz="2800" dirty="0"/>
          </a:p>
        </p:txBody>
      </p:sp>
      <p:sp>
        <p:nvSpPr>
          <p:cNvPr id="4" name="18 - Διάγραμμα ροής: Εναλλακτική διεργασία"/>
          <p:cNvSpPr/>
          <p:nvPr/>
        </p:nvSpPr>
        <p:spPr>
          <a:xfrm>
            <a:off x="0" y="692696"/>
            <a:ext cx="7956376" cy="216123"/>
          </a:xfrm>
          <a:prstGeom prst="flowChartAlternateProcess">
            <a:avLst/>
          </a:prstGeom>
          <a:solidFill>
            <a:srgbClr val="FF9900"/>
          </a:solidFill>
        </p:spPr>
        <p:style>
          <a:lnRef idx="1">
            <a:schemeClr val="dk1"/>
          </a:lnRef>
          <a:fillRef idx="2">
            <a:schemeClr val="dk1"/>
          </a:fillRef>
          <a:effectRef idx="1">
            <a:schemeClr val="dk1"/>
          </a:effectRef>
          <a:fontRef idx="minor">
            <a:schemeClr val="dk1"/>
          </a:fontRef>
        </p:style>
        <p:txBody>
          <a:bodyPr anchor="ctr"/>
          <a:lstStyle/>
          <a:p>
            <a:pPr algn="ctr">
              <a:defRPr/>
            </a:pPr>
            <a:endParaRPr lang="el-GR"/>
          </a:p>
        </p:txBody>
      </p:sp>
      <p:sp>
        <p:nvSpPr>
          <p:cNvPr id="5" name="Rectangle 6"/>
          <p:cNvSpPr>
            <a:spLocks noChangeArrowheads="1"/>
          </p:cNvSpPr>
          <p:nvPr/>
        </p:nvSpPr>
        <p:spPr bwMode="auto">
          <a:xfrm>
            <a:off x="7055768" y="6389838"/>
            <a:ext cx="2088232" cy="369332"/>
          </a:xfrm>
          <a:prstGeom prst="rect">
            <a:avLst/>
          </a:prstGeom>
          <a:noFill/>
          <a:ln w="9525">
            <a:noFill/>
            <a:miter lim="800000"/>
            <a:headEnd/>
            <a:tailEnd/>
          </a:ln>
        </p:spPr>
        <p:txBody>
          <a:bodyPr wrap="square" anchor="ctr">
            <a:spAutoFit/>
          </a:bodyPr>
          <a:lstStyle/>
          <a:p>
            <a:pPr algn="ctr"/>
            <a:r>
              <a:rPr lang="en-US" altLang="el-GR" b="1" dirty="0" smtClean="0">
                <a:solidFill>
                  <a:schemeClr val="accent2">
                    <a:lumMod val="75000"/>
                  </a:schemeClr>
                </a:solidFill>
                <a:latin typeface="Calibri" pitchFamily="34" charset="0"/>
              </a:rPr>
              <a:t>eqavet.eoppep.gr</a:t>
            </a:r>
            <a:endParaRPr lang="el-GR" altLang="el-GR" b="1" dirty="0">
              <a:solidFill>
                <a:schemeClr val="accent2">
                  <a:lumMod val="75000"/>
                </a:schemeClr>
              </a:solidFill>
              <a:latin typeface="Calibri" pitchFamily="34" charset="0"/>
            </a:endParaRPr>
          </a:p>
        </p:txBody>
      </p:sp>
    </p:spTree>
    <p:extLst>
      <p:ext uri="{BB962C8B-B14F-4D97-AF65-F5344CB8AC3E}">
        <p14:creationId xmlns:p14="http://schemas.microsoft.com/office/powerpoint/2010/main" val="6590690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435608" y="2132856"/>
            <a:ext cx="7498080" cy="3888432"/>
          </a:xfrm>
        </p:spPr>
        <p:txBody>
          <a:bodyPr>
            <a:normAutofit/>
          </a:bodyPr>
          <a:lstStyle/>
          <a:p>
            <a:pPr marL="82296" indent="0" algn="just">
              <a:buNone/>
            </a:pPr>
            <a:r>
              <a:rPr lang="el-GR" sz="1700" b="1" dirty="0" smtClean="0">
                <a:solidFill>
                  <a:schemeClr val="accent2">
                    <a:lumMod val="75000"/>
                  </a:schemeClr>
                </a:solidFill>
              </a:rPr>
              <a:t>Υλοποίηση Δράσεων</a:t>
            </a:r>
            <a:endParaRPr lang="el-GR" sz="1700" b="1" dirty="0">
              <a:solidFill>
                <a:schemeClr val="accent2">
                  <a:lumMod val="75000"/>
                </a:schemeClr>
              </a:solidFill>
            </a:endParaRPr>
          </a:p>
          <a:p>
            <a:pPr algn="just"/>
            <a:r>
              <a:rPr lang="el-GR" sz="1400" b="1" dirty="0">
                <a:solidFill>
                  <a:schemeClr val="tx2"/>
                </a:solidFill>
              </a:rPr>
              <a:t>Εκπόνηση μελέτης </a:t>
            </a:r>
            <a:r>
              <a:rPr lang="el-GR" sz="1400" dirty="0">
                <a:solidFill>
                  <a:schemeClr val="tx2"/>
                </a:solidFill>
              </a:rPr>
              <a:t>με αντικείμενο την </a:t>
            </a:r>
            <a:r>
              <a:rPr lang="el-GR" sz="1400" dirty="0" smtClean="0">
                <a:solidFill>
                  <a:schemeClr val="tx2"/>
                </a:solidFill>
              </a:rPr>
              <a:t>αποτύπωση του κανονιστικού πλαισίου (όροι, διαδικασίες, κριτήρια) πιστοποίησης της </a:t>
            </a:r>
            <a:r>
              <a:rPr lang="el-GR" sz="1400" dirty="0">
                <a:solidFill>
                  <a:schemeClr val="tx2"/>
                </a:solidFill>
              </a:rPr>
              <a:t>μάθησης που αποκτάται σε εργασιακό </a:t>
            </a:r>
            <a:r>
              <a:rPr lang="el-GR" sz="1400" dirty="0" smtClean="0">
                <a:solidFill>
                  <a:schemeClr val="tx2"/>
                </a:solidFill>
              </a:rPr>
              <a:t>χώρο. Μέθοδοι, εργαλεία και τεχνικές, έτσι όπως αυτές εφαρμόζονται σε χώρες της ΕΕ  προσδιορίστηκαν, αναλύθηκαν και κατηγοριοποιήθηκαν με βάση την καταλληλότητα τους για την πιστοποίηση της εργασιακής μάθησης.</a:t>
            </a:r>
          </a:p>
          <a:p>
            <a:pPr algn="just"/>
            <a:r>
              <a:rPr lang="el-GR" sz="1400" b="1" dirty="0" smtClean="0">
                <a:solidFill>
                  <a:schemeClr val="tx2"/>
                </a:solidFill>
              </a:rPr>
              <a:t>Έκδοση  εξειδικευμένου εγχειριδίου </a:t>
            </a:r>
            <a:endParaRPr lang="en-US" sz="1400" b="1" dirty="0">
              <a:solidFill>
                <a:schemeClr val="tx2"/>
              </a:solidFill>
            </a:endParaRPr>
          </a:p>
          <a:p>
            <a:pPr marL="365125" indent="-3175" algn="just">
              <a:buFont typeface="Wingdings" panose="05000000000000000000" pitchFamily="2" charset="2"/>
              <a:buChar char="ü"/>
            </a:pPr>
            <a:r>
              <a:rPr lang="en-US" sz="1400" b="1" dirty="0" smtClean="0">
                <a:solidFill>
                  <a:schemeClr val="tx2"/>
                </a:solidFill>
              </a:rPr>
              <a:t>    </a:t>
            </a:r>
            <a:r>
              <a:rPr lang="el-GR" sz="1400" dirty="0" smtClean="0">
                <a:solidFill>
                  <a:schemeClr val="tx2"/>
                </a:solidFill>
              </a:rPr>
              <a:t>θέτει </a:t>
            </a:r>
            <a:r>
              <a:rPr lang="el-GR" sz="1400" dirty="0">
                <a:solidFill>
                  <a:schemeClr val="tx2"/>
                </a:solidFill>
              </a:rPr>
              <a:t>τις αρχές και κατευθυντήριες γραμμές για τον σχεδιασμό ποιοτικά διασφαλισμένων  </a:t>
            </a:r>
            <a:r>
              <a:rPr lang="en-US" sz="1400" dirty="0" smtClean="0">
                <a:solidFill>
                  <a:schemeClr val="tx2"/>
                </a:solidFill>
              </a:rPr>
              <a:t> </a:t>
            </a:r>
            <a:r>
              <a:rPr lang="el-GR" sz="1400" dirty="0" smtClean="0">
                <a:solidFill>
                  <a:schemeClr val="tx2"/>
                </a:solidFill>
              </a:rPr>
              <a:t>διαδικασιών </a:t>
            </a:r>
            <a:r>
              <a:rPr lang="el-GR" sz="1400" dirty="0">
                <a:solidFill>
                  <a:schemeClr val="tx2"/>
                </a:solidFill>
              </a:rPr>
              <a:t>αξιολόγησης και πιστοποίησης </a:t>
            </a:r>
            <a:endParaRPr lang="el-GR" sz="1400" dirty="0" smtClean="0">
              <a:solidFill>
                <a:schemeClr val="tx2"/>
              </a:solidFill>
            </a:endParaRPr>
          </a:p>
          <a:p>
            <a:pPr lvl="1" algn="just">
              <a:buFont typeface="Wingdings" pitchFamily="2" charset="2"/>
              <a:buChar char="ü"/>
            </a:pPr>
            <a:r>
              <a:rPr lang="el-GR" sz="1400" dirty="0" smtClean="0">
                <a:solidFill>
                  <a:schemeClr val="tx2"/>
                </a:solidFill>
              </a:rPr>
              <a:t>και </a:t>
            </a:r>
            <a:r>
              <a:rPr lang="el-GR" sz="1400" dirty="0">
                <a:solidFill>
                  <a:schemeClr val="tx2"/>
                </a:solidFill>
              </a:rPr>
              <a:t>προτείνει ένα διαδικαστικό μοντέλο πιστοποίησης με έξι στάδια ανάπτυξης  κατάλληλα για </a:t>
            </a:r>
            <a:r>
              <a:rPr lang="el-GR" sz="1400" dirty="0" smtClean="0">
                <a:solidFill>
                  <a:schemeClr val="tx2"/>
                </a:solidFill>
              </a:rPr>
              <a:t>εφαρμογή </a:t>
            </a:r>
            <a:r>
              <a:rPr lang="el-GR" sz="1400" dirty="0">
                <a:solidFill>
                  <a:schemeClr val="tx2"/>
                </a:solidFill>
              </a:rPr>
              <a:t>σε </a:t>
            </a:r>
            <a:r>
              <a:rPr lang="el-GR" sz="1400" dirty="0" smtClean="0">
                <a:solidFill>
                  <a:schemeClr val="tx2"/>
                </a:solidFill>
              </a:rPr>
              <a:t>περιπτώσεις </a:t>
            </a:r>
            <a:r>
              <a:rPr lang="el-GR" sz="1400" dirty="0">
                <a:solidFill>
                  <a:schemeClr val="tx2"/>
                </a:solidFill>
              </a:rPr>
              <a:t>όπου νέες </a:t>
            </a:r>
            <a:r>
              <a:rPr lang="el-GR" sz="1400" dirty="0" smtClean="0">
                <a:solidFill>
                  <a:schemeClr val="tx2"/>
                </a:solidFill>
              </a:rPr>
              <a:t>ή/και βελτιωμένες </a:t>
            </a:r>
            <a:r>
              <a:rPr lang="el-GR" sz="1400" dirty="0">
                <a:solidFill>
                  <a:schemeClr val="tx2"/>
                </a:solidFill>
              </a:rPr>
              <a:t>διαδικασίες απαιτούνται για την διασφάλιση ποιότητας της πιστοποίησης της εργασιακής μάθησης</a:t>
            </a:r>
            <a:r>
              <a:rPr lang="el-GR" sz="1400" dirty="0" smtClean="0">
                <a:solidFill>
                  <a:schemeClr val="tx2"/>
                </a:solidFill>
              </a:rPr>
              <a:t>.</a:t>
            </a:r>
          </a:p>
          <a:p>
            <a:pPr marL="402336" lvl="1" indent="0" algn="just">
              <a:buNone/>
            </a:pPr>
            <a:endParaRPr lang="el-GR" sz="1400" dirty="0" smtClean="0">
              <a:solidFill>
                <a:schemeClr val="tx2"/>
              </a:solidFill>
            </a:endParaRPr>
          </a:p>
          <a:p>
            <a:pPr algn="just"/>
            <a:endParaRPr lang="el-GR" sz="1600" dirty="0" smtClean="0">
              <a:solidFill>
                <a:schemeClr val="tx2"/>
              </a:solidFill>
            </a:endParaRPr>
          </a:p>
          <a:p>
            <a:pPr algn="just"/>
            <a:endParaRPr lang="el-GR" sz="1600" dirty="0">
              <a:solidFill>
                <a:schemeClr val="tx2"/>
              </a:solidFill>
            </a:endParaRPr>
          </a:p>
          <a:p>
            <a:pPr algn="just">
              <a:buFont typeface="Wingdings" panose="05000000000000000000" pitchFamily="2" charset="2"/>
              <a:buChar char="v"/>
            </a:pPr>
            <a:endParaRPr lang="el-GR" sz="1600" dirty="0" smtClean="0"/>
          </a:p>
          <a:p>
            <a:pPr algn="just">
              <a:buFont typeface="Wingdings" panose="05000000000000000000" pitchFamily="2" charset="2"/>
              <a:buChar char="v"/>
            </a:pPr>
            <a:endParaRPr lang="el-GR" sz="1600" dirty="0"/>
          </a:p>
          <a:p>
            <a:pPr algn="just"/>
            <a:endParaRPr lang="el-GR" sz="1600" dirty="0"/>
          </a:p>
          <a:p>
            <a:pPr algn="just">
              <a:buNone/>
            </a:pPr>
            <a:endParaRPr lang="el-GR" sz="1600" dirty="0" smtClean="0"/>
          </a:p>
          <a:p>
            <a:pPr marL="179388" indent="0" algn="just">
              <a:buNone/>
            </a:pPr>
            <a:endParaRPr lang="el-GR" sz="1600" dirty="0"/>
          </a:p>
        </p:txBody>
      </p:sp>
      <p:sp>
        <p:nvSpPr>
          <p:cNvPr id="3" name="2 - Τίτλος"/>
          <p:cNvSpPr>
            <a:spLocks noGrp="1"/>
          </p:cNvSpPr>
          <p:nvPr>
            <p:ph type="title"/>
          </p:nvPr>
        </p:nvSpPr>
        <p:spPr>
          <a:xfrm>
            <a:off x="1435608" y="1066726"/>
            <a:ext cx="7498080" cy="778098"/>
          </a:xfrm>
          <a:solidFill>
            <a:schemeClr val="accent1">
              <a:lumMod val="20000"/>
              <a:lumOff val="80000"/>
            </a:schemeClr>
          </a:solidFill>
          <a:ln>
            <a:solidFill>
              <a:schemeClr val="accent1"/>
            </a:solidFill>
          </a:ln>
        </p:spPr>
        <p:txBody>
          <a:bodyPr anchor="ctr">
            <a:noAutofit/>
          </a:bodyPr>
          <a:lstStyle/>
          <a:p>
            <a:pPr algn="ctr"/>
            <a:r>
              <a:rPr lang="el-GR" sz="2800" dirty="0"/>
              <a:t>Παρουσίαση έργου Εθνικού Σημείου Αναφοράς </a:t>
            </a:r>
            <a:r>
              <a:rPr lang="en-US" sz="2800" dirty="0" smtClean="0"/>
              <a:t>EQAVET</a:t>
            </a:r>
            <a:r>
              <a:rPr lang="el-GR" sz="2800" dirty="0" smtClean="0"/>
              <a:t> 2016-2017</a:t>
            </a:r>
            <a:endParaRPr lang="el-GR" sz="2800" dirty="0"/>
          </a:p>
        </p:txBody>
      </p:sp>
      <p:sp>
        <p:nvSpPr>
          <p:cNvPr id="4" name="18 - Διάγραμμα ροής: Εναλλακτική διεργασία"/>
          <p:cNvSpPr/>
          <p:nvPr/>
        </p:nvSpPr>
        <p:spPr>
          <a:xfrm>
            <a:off x="0" y="692696"/>
            <a:ext cx="7956376" cy="216123"/>
          </a:xfrm>
          <a:prstGeom prst="flowChartAlternateProcess">
            <a:avLst/>
          </a:prstGeom>
          <a:solidFill>
            <a:srgbClr val="FF9900"/>
          </a:solidFill>
        </p:spPr>
        <p:style>
          <a:lnRef idx="1">
            <a:schemeClr val="dk1"/>
          </a:lnRef>
          <a:fillRef idx="2">
            <a:schemeClr val="dk1"/>
          </a:fillRef>
          <a:effectRef idx="1">
            <a:schemeClr val="dk1"/>
          </a:effectRef>
          <a:fontRef idx="minor">
            <a:schemeClr val="dk1"/>
          </a:fontRef>
        </p:style>
        <p:txBody>
          <a:bodyPr anchor="ctr"/>
          <a:lstStyle/>
          <a:p>
            <a:pPr algn="ctr">
              <a:defRPr/>
            </a:pPr>
            <a:endParaRPr lang="el-GR"/>
          </a:p>
        </p:txBody>
      </p:sp>
      <p:sp>
        <p:nvSpPr>
          <p:cNvPr id="5" name="Rectangle 6"/>
          <p:cNvSpPr>
            <a:spLocks noChangeArrowheads="1"/>
          </p:cNvSpPr>
          <p:nvPr/>
        </p:nvSpPr>
        <p:spPr bwMode="auto">
          <a:xfrm>
            <a:off x="7055768" y="6389838"/>
            <a:ext cx="2088232" cy="369332"/>
          </a:xfrm>
          <a:prstGeom prst="rect">
            <a:avLst/>
          </a:prstGeom>
          <a:noFill/>
          <a:ln w="9525">
            <a:noFill/>
            <a:miter lim="800000"/>
            <a:headEnd/>
            <a:tailEnd/>
          </a:ln>
        </p:spPr>
        <p:txBody>
          <a:bodyPr wrap="square" anchor="ctr">
            <a:spAutoFit/>
          </a:bodyPr>
          <a:lstStyle/>
          <a:p>
            <a:pPr algn="ctr"/>
            <a:r>
              <a:rPr lang="en-US" altLang="el-GR" b="1" dirty="0" smtClean="0">
                <a:solidFill>
                  <a:schemeClr val="accent2">
                    <a:lumMod val="75000"/>
                  </a:schemeClr>
                </a:solidFill>
                <a:latin typeface="Calibri" pitchFamily="34" charset="0"/>
              </a:rPr>
              <a:t>eqavet.eoppep.gr</a:t>
            </a:r>
            <a:endParaRPr lang="el-GR" altLang="el-GR" b="1" dirty="0">
              <a:solidFill>
                <a:schemeClr val="accent2">
                  <a:lumMod val="75000"/>
                </a:schemeClr>
              </a:solidFill>
              <a:latin typeface="Calibri" pitchFamily="34" charset="0"/>
            </a:endParaRPr>
          </a:p>
        </p:txBody>
      </p:sp>
    </p:spTree>
    <p:extLst>
      <p:ext uri="{BB962C8B-B14F-4D97-AF65-F5344CB8AC3E}">
        <p14:creationId xmlns:p14="http://schemas.microsoft.com/office/powerpoint/2010/main" val="19733647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35608" y="1052736"/>
            <a:ext cx="7498080" cy="792088"/>
          </a:xfrm>
          <a:solidFill>
            <a:schemeClr val="accent1">
              <a:lumMod val="20000"/>
              <a:lumOff val="80000"/>
            </a:schemeClr>
          </a:solidFill>
          <a:ln>
            <a:solidFill>
              <a:schemeClr val="accent1"/>
            </a:solidFill>
          </a:ln>
        </p:spPr>
        <p:txBody>
          <a:bodyPr>
            <a:noAutofit/>
          </a:bodyPr>
          <a:lstStyle/>
          <a:p>
            <a:pPr algn="ctr"/>
            <a:r>
              <a:rPr lang="el-GR" sz="2400" dirty="0">
                <a:solidFill>
                  <a:srgbClr val="1F497D">
                    <a:satMod val="130000"/>
                  </a:srgbClr>
                </a:solidFill>
              </a:rPr>
              <a:t>Παρουσίαση έργου Εθνικού Σημείου Αναφοράς </a:t>
            </a:r>
            <a:r>
              <a:rPr lang="el-GR" sz="2400" dirty="0" smtClean="0">
                <a:solidFill>
                  <a:srgbClr val="1F497D">
                    <a:satMod val="130000"/>
                  </a:srgbClr>
                </a:solidFill>
              </a:rPr>
              <a:t/>
            </a:r>
            <a:br>
              <a:rPr lang="el-GR" sz="2400" dirty="0" smtClean="0">
                <a:solidFill>
                  <a:srgbClr val="1F497D">
                    <a:satMod val="130000"/>
                  </a:srgbClr>
                </a:solidFill>
              </a:rPr>
            </a:br>
            <a:r>
              <a:rPr lang="en-US" sz="2400" dirty="0" smtClean="0">
                <a:solidFill>
                  <a:srgbClr val="1F497D">
                    <a:satMod val="130000"/>
                  </a:srgbClr>
                </a:solidFill>
              </a:rPr>
              <a:t>EQAVET</a:t>
            </a:r>
            <a:r>
              <a:rPr lang="el-GR" sz="2400" dirty="0" smtClean="0">
                <a:solidFill>
                  <a:srgbClr val="1F497D">
                    <a:satMod val="130000"/>
                  </a:srgbClr>
                </a:solidFill>
              </a:rPr>
              <a:t> </a:t>
            </a:r>
            <a:r>
              <a:rPr lang="el-GR" sz="2400" dirty="0">
                <a:solidFill>
                  <a:srgbClr val="1F497D">
                    <a:satMod val="130000"/>
                  </a:srgbClr>
                </a:solidFill>
              </a:rPr>
              <a:t>2016-2017</a:t>
            </a:r>
            <a:endParaRPr lang="el-GR" sz="3200" dirty="0"/>
          </a:p>
        </p:txBody>
      </p:sp>
      <p:sp>
        <p:nvSpPr>
          <p:cNvPr id="3" name="Θέση περιεχομένου 2"/>
          <p:cNvSpPr>
            <a:spLocks noGrp="1"/>
          </p:cNvSpPr>
          <p:nvPr>
            <p:ph idx="1"/>
          </p:nvPr>
        </p:nvSpPr>
        <p:spPr>
          <a:xfrm>
            <a:off x="1435608" y="1844824"/>
            <a:ext cx="7498080" cy="3384376"/>
          </a:xfrm>
        </p:spPr>
        <p:txBody>
          <a:bodyPr>
            <a:normAutofit lnSpcReduction="10000"/>
          </a:bodyPr>
          <a:lstStyle/>
          <a:p>
            <a:pPr marL="82296" lvl="0" indent="0" algn="just">
              <a:buClr>
                <a:srgbClr val="4F81BD"/>
              </a:buClr>
              <a:buNone/>
            </a:pPr>
            <a:r>
              <a:rPr lang="el-GR" sz="1800" b="1" dirty="0" smtClean="0">
                <a:solidFill>
                  <a:srgbClr val="1F497D"/>
                </a:solidFill>
              </a:rPr>
              <a:t>  </a:t>
            </a:r>
            <a:endParaRPr lang="en-US" sz="1800" b="1" dirty="0" smtClean="0">
              <a:solidFill>
                <a:srgbClr val="1F497D"/>
              </a:solidFill>
            </a:endParaRPr>
          </a:p>
          <a:p>
            <a:pPr lvl="0" algn="just">
              <a:buClr>
                <a:srgbClr val="4F81BD"/>
              </a:buClr>
            </a:pPr>
            <a:r>
              <a:rPr lang="el-GR" sz="1600" b="1" dirty="0" smtClean="0">
                <a:solidFill>
                  <a:schemeClr val="accent2">
                    <a:lumMod val="75000"/>
                  </a:schemeClr>
                </a:solidFill>
              </a:rPr>
              <a:t>Ανάπτυξη οδηγιών </a:t>
            </a:r>
            <a:r>
              <a:rPr lang="el-GR" sz="1600" dirty="0" smtClean="0">
                <a:solidFill>
                  <a:srgbClr val="1F497D"/>
                </a:solidFill>
              </a:rPr>
              <a:t>για τον προσδιορισμό και τον τρόπο  διατύπωσης των  κριτηρίων αξιολόγησης της μάθησης σε εργασιακό χώρο με βάση </a:t>
            </a:r>
            <a:r>
              <a:rPr lang="el-GR" sz="1600" u="sng" dirty="0" smtClean="0">
                <a:solidFill>
                  <a:srgbClr val="1F497D"/>
                </a:solidFill>
              </a:rPr>
              <a:t>την προσέγγιση των μαθησιακών αποτελεσμάτων</a:t>
            </a:r>
            <a:r>
              <a:rPr lang="el-GR" sz="1600" dirty="0" smtClean="0">
                <a:solidFill>
                  <a:srgbClr val="1F497D"/>
                </a:solidFill>
              </a:rPr>
              <a:t>. </a:t>
            </a:r>
          </a:p>
          <a:p>
            <a:pPr lvl="0" algn="just">
              <a:buClr>
                <a:srgbClr val="4F81BD"/>
              </a:buClr>
            </a:pPr>
            <a:endParaRPr lang="el-GR" sz="1600" dirty="0" smtClean="0">
              <a:solidFill>
                <a:srgbClr val="1F497D"/>
              </a:solidFill>
            </a:endParaRPr>
          </a:p>
          <a:p>
            <a:r>
              <a:rPr lang="el-GR" sz="1600" b="1" dirty="0" smtClean="0">
                <a:solidFill>
                  <a:schemeClr val="accent2">
                    <a:lumMod val="75000"/>
                  </a:schemeClr>
                </a:solidFill>
              </a:rPr>
              <a:t>Πιλοτική εφαρμογή </a:t>
            </a:r>
            <a:r>
              <a:rPr lang="el-GR" sz="1600" dirty="0" smtClean="0">
                <a:solidFill>
                  <a:srgbClr val="1F497D"/>
                </a:solidFill>
              </a:rPr>
              <a:t>στον τομέα του τουρισμού – Τίτλος Σπουδών: Δίπλωμα Πιστοποίησης Επαγγελματικής Κατάρτισης (Ι.Ε.Κ.),  επιπέδου 5 του Εθνικού Πλαισίου Προσόντων </a:t>
            </a:r>
          </a:p>
          <a:p>
            <a:pPr>
              <a:buFont typeface="Wingdings" panose="05000000000000000000" pitchFamily="2" charset="2"/>
              <a:buChar char="v"/>
            </a:pPr>
            <a:r>
              <a:rPr lang="el-GR" sz="1400" dirty="0" smtClean="0">
                <a:solidFill>
                  <a:srgbClr val="1F497D"/>
                </a:solidFill>
              </a:rPr>
              <a:t>Ειδικότητα:  Υπάλληλος Φιλοξενίας</a:t>
            </a:r>
          </a:p>
          <a:p>
            <a:pPr>
              <a:buFont typeface="Wingdings" panose="05000000000000000000" pitchFamily="2" charset="2"/>
              <a:buChar char="v"/>
            </a:pPr>
            <a:endParaRPr lang="en-US" sz="1400" dirty="0" smtClean="0">
              <a:solidFill>
                <a:srgbClr val="1F497D"/>
              </a:solidFill>
            </a:endParaRPr>
          </a:p>
          <a:p>
            <a:r>
              <a:rPr lang="el-GR" sz="1600" dirty="0" smtClean="0">
                <a:solidFill>
                  <a:srgbClr val="1F497D"/>
                </a:solidFill>
              </a:rPr>
              <a:t>Περισσότερες πληροφορίες για το έργο του Εθνικού Σημείου Αναφοράς</a:t>
            </a:r>
            <a:r>
              <a:rPr lang="el-GR" sz="1800" dirty="0" smtClean="0">
                <a:solidFill>
                  <a:srgbClr val="1F497D"/>
                </a:solidFill>
              </a:rPr>
              <a:t> </a:t>
            </a:r>
            <a:r>
              <a:rPr lang="en-US" sz="1800" dirty="0" smtClean="0">
                <a:solidFill>
                  <a:schemeClr val="accent2">
                    <a:lumMod val="75000"/>
                  </a:schemeClr>
                </a:solidFill>
              </a:rPr>
              <a:t>EQAVET</a:t>
            </a:r>
            <a:r>
              <a:rPr lang="el-GR" sz="1800" dirty="0" smtClean="0">
                <a:solidFill>
                  <a:srgbClr val="1F497D"/>
                </a:solidFill>
              </a:rPr>
              <a:t> </a:t>
            </a:r>
            <a:r>
              <a:rPr lang="el-GR" sz="1600" dirty="0" smtClean="0">
                <a:solidFill>
                  <a:srgbClr val="1F497D"/>
                </a:solidFill>
              </a:rPr>
              <a:t>μπορείτε να βρείτε στην ιστοσελίδα μας: </a:t>
            </a:r>
            <a:r>
              <a:rPr lang="en-US" sz="1600" b="1" dirty="0" smtClean="0">
                <a:solidFill>
                  <a:schemeClr val="accent2">
                    <a:lumMod val="75000"/>
                  </a:schemeClr>
                </a:solidFill>
              </a:rPr>
              <a:t>eqavet.eoppep.gr</a:t>
            </a:r>
          </a:p>
          <a:p>
            <a:pPr marL="82296" indent="0">
              <a:buNone/>
            </a:pPr>
            <a:endParaRPr lang="el-GR" sz="1400" dirty="0" smtClean="0">
              <a:solidFill>
                <a:srgbClr val="1F497D"/>
              </a:solidFill>
            </a:endParaRPr>
          </a:p>
          <a:p>
            <a:pPr marL="82296" indent="0">
              <a:buNone/>
            </a:pPr>
            <a:endParaRPr lang="el-GR" sz="1400" dirty="0">
              <a:solidFill>
                <a:srgbClr val="1F497D"/>
              </a:solidFill>
            </a:endParaRPr>
          </a:p>
        </p:txBody>
      </p:sp>
      <p:sp>
        <p:nvSpPr>
          <p:cNvPr id="4" name="Rectangle 6"/>
          <p:cNvSpPr>
            <a:spLocks noChangeArrowheads="1"/>
          </p:cNvSpPr>
          <p:nvPr/>
        </p:nvSpPr>
        <p:spPr bwMode="auto">
          <a:xfrm>
            <a:off x="7055768" y="6389838"/>
            <a:ext cx="2088232" cy="369332"/>
          </a:xfrm>
          <a:prstGeom prst="rect">
            <a:avLst/>
          </a:prstGeom>
          <a:noFill/>
          <a:ln w="9525">
            <a:noFill/>
            <a:miter lim="800000"/>
            <a:headEnd/>
            <a:tailEnd/>
          </a:ln>
        </p:spPr>
        <p:txBody>
          <a:bodyPr wrap="square" anchor="ctr">
            <a:spAutoFit/>
          </a:bodyPr>
          <a:lstStyle/>
          <a:p>
            <a:pPr algn="ctr"/>
            <a:r>
              <a:rPr lang="en-US" altLang="el-GR" b="1" dirty="0" smtClean="0">
                <a:solidFill>
                  <a:schemeClr val="accent2">
                    <a:lumMod val="75000"/>
                  </a:schemeClr>
                </a:solidFill>
                <a:latin typeface="Calibri" pitchFamily="34" charset="0"/>
              </a:rPr>
              <a:t>eqavet.eoppep.gr</a:t>
            </a:r>
            <a:endParaRPr lang="el-GR" altLang="el-GR" b="1" dirty="0">
              <a:solidFill>
                <a:schemeClr val="accent2">
                  <a:lumMod val="75000"/>
                </a:schemeClr>
              </a:solidFill>
              <a:latin typeface="Calibri" pitchFamily="34" charset="0"/>
            </a:endParaRPr>
          </a:p>
        </p:txBody>
      </p:sp>
      <p:sp>
        <p:nvSpPr>
          <p:cNvPr id="5" name="18 - Διάγραμμα ροής: Εναλλακτική διεργασία"/>
          <p:cNvSpPr/>
          <p:nvPr/>
        </p:nvSpPr>
        <p:spPr>
          <a:xfrm>
            <a:off x="0" y="692696"/>
            <a:ext cx="7956376" cy="216123"/>
          </a:xfrm>
          <a:prstGeom prst="flowChartAlternateProcess">
            <a:avLst/>
          </a:prstGeom>
          <a:solidFill>
            <a:srgbClr val="FF9900"/>
          </a:solidFill>
        </p:spPr>
        <p:style>
          <a:lnRef idx="1">
            <a:schemeClr val="dk1"/>
          </a:lnRef>
          <a:fillRef idx="2">
            <a:schemeClr val="dk1"/>
          </a:fillRef>
          <a:effectRef idx="1">
            <a:schemeClr val="dk1"/>
          </a:effectRef>
          <a:fontRef idx="minor">
            <a:schemeClr val="dk1"/>
          </a:fontRef>
        </p:style>
        <p:txBody>
          <a:bodyPr anchor="ctr"/>
          <a:lstStyle/>
          <a:p>
            <a:pPr algn="ctr">
              <a:defRPr/>
            </a:pPr>
            <a:endParaRPr lang="el-GR"/>
          </a:p>
        </p:txBody>
      </p:sp>
    </p:spTree>
    <p:extLst>
      <p:ext uri="{BB962C8B-B14F-4D97-AF65-F5344CB8AC3E}">
        <p14:creationId xmlns:p14="http://schemas.microsoft.com/office/powerpoint/2010/main" val="614889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435608" y="2348880"/>
            <a:ext cx="7498080" cy="4040958"/>
          </a:xfrm>
        </p:spPr>
        <p:txBody>
          <a:bodyPr>
            <a:normAutofit/>
          </a:bodyPr>
          <a:lstStyle/>
          <a:p>
            <a:pPr marL="82296" indent="0">
              <a:buNone/>
            </a:pPr>
            <a:r>
              <a:rPr lang="el-GR" sz="1500" dirty="0" smtClean="0">
                <a:solidFill>
                  <a:schemeClr val="tx2"/>
                </a:solidFill>
              </a:rPr>
              <a:t>Οι  </a:t>
            </a:r>
            <a:r>
              <a:rPr lang="el-GR" sz="1500" dirty="0">
                <a:solidFill>
                  <a:schemeClr val="tx2"/>
                </a:solidFill>
              </a:rPr>
              <a:t>παραπάνω </a:t>
            </a:r>
            <a:r>
              <a:rPr lang="el-GR" sz="1500" dirty="0" smtClean="0">
                <a:solidFill>
                  <a:schemeClr val="tx2"/>
                </a:solidFill>
              </a:rPr>
              <a:t>δράσεις  θεωρείται ότι : </a:t>
            </a:r>
          </a:p>
          <a:p>
            <a:pPr marL="82296" indent="0">
              <a:buNone/>
            </a:pPr>
            <a:r>
              <a:rPr lang="el-GR" sz="1500" b="1" dirty="0" smtClean="0">
                <a:solidFill>
                  <a:schemeClr val="accent2">
                    <a:lumMod val="75000"/>
                  </a:schemeClr>
                </a:solidFill>
              </a:rPr>
              <a:t>Σε εθνικό επίπεδο </a:t>
            </a:r>
          </a:p>
          <a:p>
            <a:pPr algn="just">
              <a:buFont typeface="Wingdings" pitchFamily="2" charset="2"/>
              <a:buChar char="Ø"/>
            </a:pPr>
            <a:r>
              <a:rPr lang="el-GR" sz="1400" dirty="0" smtClean="0">
                <a:solidFill>
                  <a:schemeClr val="tx2"/>
                </a:solidFill>
              </a:rPr>
              <a:t>ενισχύουν την εγκυρότητα </a:t>
            </a:r>
            <a:r>
              <a:rPr lang="el-GR" sz="1400" dirty="0">
                <a:solidFill>
                  <a:schemeClr val="tx2"/>
                </a:solidFill>
              </a:rPr>
              <a:t>και </a:t>
            </a:r>
            <a:r>
              <a:rPr lang="el-GR" sz="1400" dirty="0" smtClean="0">
                <a:solidFill>
                  <a:schemeClr val="tx2"/>
                </a:solidFill>
              </a:rPr>
              <a:t>αξιοπιστία </a:t>
            </a:r>
            <a:r>
              <a:rPr lang="el-GR" sz="1400" dirty="0">
                <a:solidFill>
                  <a:schemeClr val="tx2"/>
                </a:solidFill>
              </a:rPr>
              <a:t>των τίτλων της </a:t>
            </a:r>
            <a:r>
              <a:rPr lang="el-GR" sz="1400" dirty="0" smtClean="0">
                <a:solidFill>
                  <a:schemeClr val="tx2"/>
                </a:solidFill>
              </a:rPr>
              <a:t>ΕΕΚ διασφαλίζοντας τη </a:t>
            </a:r>
            <a:r>
              <a:rPr lang="el-GR" sz="1400" dirty="0">
                <a:solidFill>
                  <a:schemeClr val="tx2"/>
                </a:solidFill>
              </a:rPr>
              <a:t>διαφάνεια </a:t>
            </a:r>
            <a:r>
              <a:rPr lang="el-GR" sz="1400" dirty="0" smtClean="0">
                <a:solidFill>
                  <a:schemeClr val="tx2"/>
                </a:solidFill>
              </a:rPr>
              <a:t> και ταυτόχρονα την ποιότητα των </a:t>
            </a:r>
            <a:r>
              <a:rPr lang="el-GR" sz="1400" dirty="0">
                <a:solidFill>
                  <a:schemeClr val="tx2"/>
                </a:solidFill>
              </a:rPr>
              <a:t>διαδικασιών </a:t>
            </a:r>
            <a:r>
              <a:rPr lang="el-GR" sz="1400" dirty="0" smtClean="0">
                <a:solidFill>
                  <a:schemeClr val="tx2"/>
                </a:solidFill>
              </a:rPr>
              <a:t>πιστοποίησης, </a:t>
            </a:r>
          </a:p>
          <a:p>
            <a:pPr algn="just">
              <a:buFont typeface="Wingdings" pitchFamily="2" charset="2"/>
              <a:buChar char="Ø"/>
            </a:pPr>
            <a:r>
              <a:rPr lang="el-GR" sz="1400" dirty="0" smtClean="0">
                <a:solidFill>
                  <a:schemeClr val="tx2"/>
                </a:solidFill>
              </a:rPr>
              <a:t>δημιουργούν </a:t>
            </a:r>
            <a:r>
              <a:rPr lang="el-GR" sz="1400" dirty="0">
                <a:solidFill>
                  <a:schemeClr val="tx2"/>
                </a:solidFill>
              </a:rPr>
              <a:t>ένα κοινό έδαφος για την βελτίωση της </a:t>
            </a:r>
            <a:r>
              <a:rPr lang="el-GR" sz="1400" dirty="0" smtClean="0">
                <a:solidFill>
                  <a:schemeClr val="tx2"/>
                </a:solidFill>
              </a:rPr>
              <a:t>συνοχής και συνέπειας </a:t>
            </a:r>
            <a:r>
              <a:rPr lang="el-GR" sz="1400" dirty="0">
                <a:solidFill>
                  <a:schemeClr val="tx2"/>
                </a:solidFill>
              </a:rPr>
              <a:t>μεταξύ των διαφόρων </a:t>
            </a:r>
            <a:r>
              <a:rPr lang="el-GR" sz="1400" dirty="0" smtClean="0">
                <a:solidFill>
                  <a:schemeClr val="tx2"/>
                </a:solidFill>
              </a:rPr>
              <a:t>υποσυστημάτων </a:t>
            </a:r>
            <a:r>
              <a:rPr lang="el-GR" sz="1400" dirty="0">
                <a:solidFill>
                  <a:schemeClr val="tx2"/>
                </a:solidFill>
              </a:rPr>
              <a:t>της ΕΕΚ (π.χ. Αρχική και Συνεχιζόμενη επαγγελματική εκπαίδευση και κατάρτιση, Τάξη Μαθητείας</a:t>
            </a:r>
            <a:r>
              <a:rPr lang="el-GR" sz="1400" dirty="0" smtClean="0">
                <a:solidFill>
                  <a:schemeClr val="tx2"/>
                </a:solidFill>
              </a:rPr>
              <a:t>) δεδομένου ότι η εργασιακή μάθηση αποτελεί βασική συνιστώσα του προγράμματος σπουδών τους</a:t>
            </a:r>
          </a:p>
          <a:p>
            <a:pPr algn="just">
              <a:buNone/>
            </a:pPr>
            <a:endParaRPr lang="el-GR" sz="1400" dirty="0" smtClean="0">
              <a:solidFill>
                <a:schemeClr val="tx2"/>
              </a:solidFill>
            </a:endParaRPr>
          </a:p>
          <a:p>
            <a:pPr marL="82296" indent="0">
              <a:buSzPct val="85000"/>
              <a:buNone/>
            </a:pPr>
            <a:r>
              <a:rPr lang="el-GR" sz="1500" b="1" dirty="0" smtClean="0">
                <a:solidFill>
                  <a:schemeClr val="accent2">
                    <a:lumMod val="75000"/>
                  </a:schemeClr>
                </a:solidFill>
              </a:rPr>
              <a:t>Σε </a:t>
            </a:r>
            <a:r>
              <a:rPr lang="el-GR" sz="1500" b="1" dirty="0">
                <a:solidFill>
                  <a:schemeClr val="accent2">
                    <a:lumMod val="75000"/>
                  </a:schemeClr>
                </a:solidFill>
              </a:rPr>
              <a:t>ευρωπαϊκό επίπεδο </a:t>
            </a:r>
          </a:p>
          <a:p>
            <a:pPr marL="361950" indent="-280988" algn="just">
              <a:buFont typeface="Wingdings" pitchFamily="2" charset="2"/>
              <a:buChar char="Ø"/>
            </a:pPr>
            <a:r>
              <a:rPr lang="el-GR" sz="1400" dirty="0" smtClean="0">
                <a:solidFill>
                  <a:schemeClr val="tx2"/>
                </a:solidFill>
              </a:rPr>
              <a:t>συμβάλλουν στην </a:t>
            </a:r>
            <a:r>
              <a:rPr lang="el-GR" sz="1400" dirty="0">
                <a:solidFill>
                  <a:schemeClr val="tx2"/>
                </a:solidFill>
              </a:rPr>
              <a:t>καθιέρωση του Ευρωπαϊκού Πλαισίου Προσόντων και ιδιαίτερα </a:t>
            </a:r>
            <a:r>
              <a:rPr lang="el-GR" sz="1400" dirty="0" smtClean="0">
                <a:solidFill>
                  <a:schemeClr val="tx2"/>
                </a:solidFill>
              </a:rPr>
              <a:t>στην ποιότητα </a:t>
            </a:r>
            <a:r>
              <a:rPr lang="el-GR" sz="1400" dirty="0">
                <a:solidFill>
                  <a:schemeClr val="tx2"/>
                </a:solidFill>
              </a:rPr>
              <a:t>της πιστοποίησης των </a:t>
            </a:r>
            <a:r>
              <a:rPr lang="el-GR" sz="1400" dirty="0" smtClean="0">
                <a:solidFill>
                  <a:schemeClr val="tx2"/>
                </a:solidFill>
              </a:rPr>
              <a:t>μαθησιακών </a:t>
            </a:r>
            <a:r>
              <a:rPr lang="el-GR" sz="1400" dirty="0">
                <a:solidFill>
                  <a:schemeClr val="tx2"/>
                </a:solidFill>
              </a:rPr>
              <a:t>αποτελεσμάτων όπως </a:t>
            </a:r>
            <a:r>
              <a:rPr lang="el-GR" sz="1400" dirty="0" smtClean="0">
                <a:solidFill>
                  <a:schemeClr val="tx2"/>
                </a:solidFill>
              </a:rPr>
              <a:t>αυτό </a:t>
            </a:r>
            <a:r>
              <a:rPr lang="el-GR" sz="1400" dirty="0">
                <a:solidFill>
                  <a:schemeClr val="tx2"/>
                </a:solidFill>
              </a:rPr>
              <a:t>διατυπώνεται </a:t>
            </a:r>
            <a:r>
              <a:rPr lang="el-GR" sz="1400" dirty="0" smtClean="0">
                <a:solidFill>
                  <a:schemeClr val="tx2"/>
                </a:solidFill>
              </a:rPr>
              <a:t> ρητά στη Σύσταση του Ευρωπαϊκού Κοινοβουλίου  </a:t>
            </a:r>
            <a:r>
              <a:rPr lang="el-GR" sz="1400" dirty="0">
                <a:solidFill>
                  <a:schemeClr val="tx2"/>
                </a:solidFill>
              </a:rPr>
              <a:t>για το Δίκτυο </a:t>
            </a:r>
            <a:r>
              <a:rPr lang="el-GR" sz="1400" dirty="0" smtClean="0">
                <a:solidFill>
                  <a:schemeClr val="tx2"/>
                </a:solidFill>
              </a:rPr>
              <a:t>EQAVET (2009/</a:t>
            </a:r>
            <a:r>
              <a:rPr lang="en-US" sz="1400" dirty="0" smtClean="0">
                <a:solidFill>
                  <a:schemeClr val="tx2"/>
                </a:solidFill>
                <a:latin typeface="Corbel" panose="020B0503020204020204" pitchFamily="34" charset="0"/>
              </a:rPr>
              <a:t>C155/01, </a:t>
            </a:r>
            <a:r>
              <a:rPr lang="el-GR" sz="1400" dirty="0" smtClean="0">
                <a:solidFill>
                  <a:schemeClr val="tx2"/>
                </a:solidFill>
              </a:rPr>
              <a:t>σελ</a:t>
            </a:r>
            <a:r>
              <a:rPr lang="el-GR" sz="1400" dirty="0">
                <a:solidFill>
                  <a:schemeClr val="tx2"/>
                </a:solidFill>
              </a:rPr>
              <a:t>. </a:t>
            </a:r>
            <a:r>
              <a:rPr lang="el-GR" sz="1400" dirty="0" smtClean="0">
                <a:solidFill>
                  <a:schemeClr val="tx2"/>
                </a:solidFill>
              </a:rPr>
              <a:t>2 </a:t>
            </a:r>
            <a:r>
              <a:rPr lang="en-US" sz="1400" dirty="0" smtClean="0">
                <a:solidFill>
                  <a:schemeClr val="tx2"/>
                </a:solidFill>
                <a:latin typeface="Corbel" panose="020B0503020204020204" pitchFamily="34" charset="0"/>
              </a:rPr>
              <a:t>)</a:t>
            </a:r>
            <a:endParaRPr lang="el-GR" sz="1400" dirty="0">
              <a:solidFill>
                <a:schemeClr val="tx2"/>
              </a:solidFill>
              <a:latin typeface="Corbel" panose="020B0503020204020204" pitchFamily="34" charset="0"/>
            </a:endParaRPr>
          </a:p>
          <a:p>
            <a:endParaRPr lang="el-GR" sz="1600" dirty="0"/>
          </a:p>
          <a:p>
            <a:pPr marL="82296" indent="0" algn="just">
              <a:buNone/>
            </a:pPr>
            <a:endParaRPr lang="el-GR" sz="1600" b="1" dirty="0"/>
          </a:p>
          <a:p>
            <a:pPr algn="just"/>
            <a:endParaRPr lang="el-GR" sz="1600" dirty="0"/>
          </a:p>
          <a:p>
            <a:pPr algn="just">
              <a:buNone/>
            </a:pPr>
            <a:endParaRPr lang="el-GR" sz="1600" dirty="0" smtClean="0"/>
          </a:p>
          <a:p>
            <a:pPr marL="179388" indent="0" algn="just">
              <a:buNone/>
            </a:pPr>
            <a:endParaRPr lang="el-GR" sz="1600" dirty="0"/>
          </a:p>
        </p:txBody>
      </p:sp>
      <p:sp>
        <p:nvSpPr>
          <p:cNvPr id="3" name="2 - Τίτλος"/>
          <p:cNvSpPr>
            <a:spLocks noGrp="1"/>
          </p:cNvSpPr>
          <p:nvPr>
            <p:ph type="title"/>
          </p:nvPr>
        </p:nvSpPr>
        <p:spPr>
          <a:xfrm>
            <a:off x="1435608" y="1066726"/>
            <a:ext cx="7498080" cy="994122"/>
          </a:xfrm>
          <a:solidFill>
            <a:schemeClr val="accent1">
              <a:lumMod val="20000"/>
              <a:lumOff val="80000"/>
            </a:schemeClr>
          </a:solidFill>
          <a:ln>
            <a:solidFill>
              <a:schemeClr val="accent1"/>
            </a:solidFill>
          </a:ln>
        </p:spPr>
        <p:txBody>
          <a:bodyPr anchor="ctr">
            <a:noAutofit/>
          </a:bodyPr>
          <a:lstStyle/>
          <a:p>
            <a:pPr algn="ctr"/>
            <a:r>
              <a:rPr lang="el-GR" sz="2400" dirty="0"/>
              <a:t>Παρουσίαση έργου Εθνικού Σημείου </a:t>
            </a:r>
            <a:r>
              <a:rPr lang="el-GR" sz="2400" dirty="0" smtClean="0"/>
              <a:t>Αναφοράς</a:t>
            </a:r>
            <a:br>
              <a:rPr lang="el-GR" sz="2400" dirty="0" smtClean="0"/>
            </a:br>
            <a:r>
              <a:rPr lang="el-GR" sz="2400" dirty="0" smtClean="0"/>
              <a:t> </a:t>
            </a:r>
            <a:r>
              <a:rPr lang="en-US" sz="2400" dirty="0" smtClean="0"/>
              <a:t>EQAVET</a:t>
            </a:r>
            <a:r>
              <a:rPr lang="el-GR" sz="2400" dirty="0" smtClean="0"/>
              <a:t> 2016-2017</a:t>
            </a:r>
            <a:endParaRPr lang="el-GR" sz="2400" dirty="0"/>
          </a:p>
        </p:txBody>
      </p:sp>
      <p:sp>
        <p:nvSpPr>
          <p:cNvPr id="4" name="18 - Διάγραμμα ροής: Εναλλακτική διεργασία"/>
          <p:cNvSpPr/>
          <p:nvPr/>
        </p:nvSpPr>
        <p:spPr>
          <a:xfrm>
            <a:off x="0" y="692696"/>
            <a:ext cx="7956376" cy="216123"/>
          </a:xfrm>
          <a:prstGeom prst="flowChartAlternateProcess">
            <a:avLst/>
          </a:prstGeom>
          <a:solidFill>
            <a:srgbClr val="FF9900"/>
          </a:solidFill>
        </p:spPr>
        <p:style>
          <a:lnRef idx="1">
            <a:schemeClr val="dk1"/>
          </a:lnRef>
          <a:fillRef idx="2">
            <a:schemeClr val="dk1"/>
          </a:fillRef>
          <a:effectRef idx="1">
            <a:schemeClr val="dk1"/>
          </a:effectRef>
          <a:fontRef idx="minor">
            <a:schemeClr val="dk1"/>
          </a:fontRef>
        </p:style>
        <p:txBody>
          <a:bodyPr anchor="ctr"/>
          <a:lstStyle/>
          <a:p>
            <a:pPr algn="ctr">
              <a:defRPr/>
            </a:pPr>
            <a:endParaRPr lang="el-GR"/>
          </a:p>
        </p:txBody>
      </p:sp>
      <p:sp>
        <p:nvSpPr>
          <p:cNvPr id="5" name="Rectangle 6"/>
          <p:cNvSpPr>
            <a:spLocks noChangeArrowheads="1"/>
          </p:cNvSpPr>
          <p:nvPr/>
        </p:nvSpPr>
        <p:spPr bwMode="auto">
          <a:xfrm>
            <a:off x="7055768" y="6389838"/>
            <a:ext cx="2088232" cy="369332"/>
          </a:xfrm>
          <a:prstGeom prst="rect">
            <a:avLst/>
          </a:prstGeom>
          <a:noFill/>
          <a:ln w="9525">
            <a:noFill/>
            <a:miter lim="800000"/>
            <a:headEnd/>
            <a:tailEnd/>
          </a:ln>
        </p:spPr>
        <p:txBody>
          <a:bodyPr wrap="square" anchor="ctr">
            <a:spAutoFit/>
          </a:bodyPr>
          <a:lstStyle/>
          <a:p>
            <a:pPr algn="ctr"/>
            <a:r>
              <a:rPr lang="en-US" altLang="el-GR" b="1" dirty="0" smtClean="0">
                <a:solidFill>
                  <a:schemeClr val="accent2">
                    <a:lumMod val="75000"/>
                  </a:schemeClr>
                </a:solidFill>
                <a:latin typeface="Calibri" pitchFamily="34" charset="0"/>
              </a:rPr>
              <a:t>eqavet.eoppep.gr</a:t>
            </a:r>
            <a:endParaRPr lang="el-GR" altLang="el-GR" b="1" dirty="0">
              <a:solidFill>
                <a:schemeClr val="accent2">
                  <a:lumMod val="75000"/>
                </a:schemeClr>
              </a:solidFill>
              <a:latin typeface="Calibri" pitchFamily="34" charset="0"/>
            </a:endParaRPr>
          </a:p>
        </p:txBody>
      </p:sp>
    </p:spTree>
    <p:extLst>
      <p:ext uri="{BB962C8B-B14F-4D97-AF65-F5344CB8AC3E}">
        <p14:creationId xmlns:p14="http://schemas.microsoft.com/office/powerpoint/2010/main" val="29591245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53262" y="1052736"/>
            <a:ext cx="7498080" cy="864096"/>
          </a:xfrm>
          <a:solidFill>
            <a:schemeClr val="accent1">
              <a:lumMod val="20000"/>
              <a:lumOff val="80000"/>
            </a:schemeClr>
          </a:solidFill>
          <a:ln>
            <a:solidFill>
              <a:schemeClr val="accent1"/>
            </a:solidFill>
          </a:ln>
        </p:spPr>
        <p:txBody>
          <a:bodyPr>
            <a:noAutofit/>
          </a:bodyPr>
          <a:lstStyle/>
          <a:p>
            <a:pPr algn="ctr"/>
            <a:r>
              <a:rPr lang="el-GR" sz="2400" dirty="0"/>
              <a:t>Παρουσίαση έργου Εθνικού Σημείου Αναφοράς </a:t>
            </a:r>
            <a:r>
              <a:rPr lang="en-US" sz="2400" dirty="0" smtClean="0"/>
              <a:t/>
            </a:r>
            <a:br>
              <a:rPr lang="en-US" sz="2400" dirty="0" smtClean="0"/>
            </a:br>
            <a:r>
              <a:rPr lang="en-US" sz="2400" dirty="0" smtClean="0"/>
              <a:t>EQAVET</a:t>
            </a:r>
            <a:r>
              <a:rPr lang="el-GR" sz="2400" dirty="0" smtClean="0"/>
              <a:t> 2017-2019</a:t>
            </a:r>
            <a:endParaRPr lang="el-GR" sz="2400" dirty="0"/>
          </a:p>
        </p:txBody>
      </p:sp>
      <p:sp>
        <p:nvSpPr>
          <p:cNvPr id="3" name="Θέση περιεχομένου 2"/>
          <p:cNvSpPr>
            <a:spLocks noGrp="1"/>
          </p:cNvSpPr>
          <p:nvPr>
            <p:ph idx="1"/>
          </p:nvPr>
        </p:nvSpPr>
        <p:spPr>
          <a:xfrm>
            <a:off x="1453262" y="2060848"/>
            <a:ext cx="7498080" cy="4199657"/>
          </a:xfrm>
        </p:spPr>
        <p:txBody>
          <a:bodyPr>
            <a:normAutofit fontScale="92500"/>
          </a:bodyPr>
          <a:lstStyle/>
          <a:p>
            <a:pPr algn="just">
              <a:buNone/>
            </a:pPr>
            <a:r>
              <a:rPr lang="el-GR" sz="2200" b="1" dirty="0">
                <a:solidFill>
                  <a:schemeClr val="accent2">
                    <a:lumMod val="75000"/>
                  </a:schemeClr>
                </a:solidFill>
                <a:latin typeface="Corbel" panose="020B0503020204020204" pitchFamily="34" charset="0"/>
              </a:rPr>
              <a:t>Πλαίσιο Ανάπτυξης Δράσεων</a:t>
            </a:r>
            <a:r>
              <a:rPr lang="en-US" sz="2200" b="1" dirty="0">
                <a:solidFill>
                  <a:schemeClr val="accent2">
                    <a:lumMod val="75000"/>
                  </a:schemeClr>
                </a:solidFill>
                <a:latin typeface="Corbel" panose="020B0503020204020204" pitchFamily="34" charset="0"/>
              </a:rPr>
              <a:t> </a:t>
            </a:r>
            <a:endParaRPr lang="en-US" sz="2200" b="1" dirty="0" smtClean="0">
              <a:solidFill>
                <a:schemeClr val="accent2">
                  <a:lumMod val="75000"/>
                </a:schemeClr>
              </a:solidFill>
              <a:latin typeface="Corbel" panose="020B0503020204020204" pitchFamily="34" charset="0"/>
            </a:endParaRPr>
          </a:p>
          <a:p>
            <a:pPr algn="just">
              <a:buFont typeface="Wingdings" panose="05000000000000000000" pitchFamily="2" charset="2"/>
              <a:buChar char="v"/>
            </a:pPr>
            <a:r>
              <a:rPr lang="el-GR" sz="1700" dirty="0" smtClean="0">
                <a:solidFill>
                  <a:schemeClr val="accent1">
                    <a:lumMod val="75000"/>
                  </a:schemeClr>
                </a:solidFill>
                <a:latin typeface="Corbel" panose="020B0503020204020204" pitchFamily="34" charset="0"/>
              </a:rPr>
              <a:t>Λειτουργία του μηχανισμού διάγνωσης αναγκών της αγοράς εργασίας  </a:t>
            </a:r>
            <a:endParaRPr lang="el-GR" sz="1700" dirty="0">
              <a:solidFill>
                <a:schemeClr val="accent1">
                  <a:lumMod val="75000"/>
                </a:schemeClr>
              </a:solidFill>
              <a:latin typeface="Corbel" panose="020B0503020204020204" pitchFamily="34" charset="0"/>
            </a:endParaRPr>
          </a:p>
          <a:p>
            <a:pPr algn="just">
              <a:buNone/>
            </a:pPr>
            <a:r>
              <a:rPr lang="el-GR" sz="1700" b="1" dirty="0" smtClean="0">
                <a:solidFill>
                  <a:schemeClr val="accent2">
                    <a:lumMod val="75000"/>
                  </a:schemeClr>
                </a:solidFill>
                <a:latin typeface="Corbel" panose="020B0503020204020204" pitchFamily="34" charset="0"/>
              </a:rPr>
              <a:t>2016  ‘</a:t>
            </a:r>
            <a:r>
              <a:rPr lang="en-US" sz="1700" b="1" dirty="0" smtClean="0">
                <a:solidFill>
                  <a:schemeClr val="accent2">
                    <a:lumMod val="75000"/>
                  </a:schemeClr>
                </a:solidFill>
                <a:latin typeface="Corbel" panose="020B0503020204020204" pitchFamily="34" charset="0"/>
              </a:rPr>
              <a:t>New Skills Agenda</a:t>
            </a:r>
            <a:r>
              <a:rPr lang="el-GR" sz="1700" b="1" dirty="0" smtClean="0">
                <a:solidFill>
                  <a:schemeClr val="accent2">
                    <a:lumMod val="75000"/>
                  </a:schemeClr>
                </a:solidFill>
                <a:latin typeface="Corbel" panose="020B0503020204020204" pitchFamily="34" charset="0"/>
              </a:rPr>
              <a:t>’</a:t>
            </a:r>
            <a:endParaRPr lang="en-US" sz="1500" dirty="0" smtClean="0">
              <a:solidFill>
                <a:schemeClr val="tx2"/>
              </a:solidFill>
            </a:endParaRPr>
          </a:p>
          <a:p>
            <a:pPr algn="just">
              <a:buFont typeface="Wingdings" panose="05000000000000000000" pitchFamily="2" charset="2"/>
              <a:buChar char="ü"/>
            </a:pPr>
            <a:r>
              <a:rPr lang="el-GR" sz="1500" dirty="0" smtClean="0">
                <a:solidFill>
                  <a:schemeClr val="tx2"/>
                </a:solidFill>
              </a:rPr>
              <a:t>ανάγκη για καλύτερη ενημέρωση των εκπαιδευτικών φορέων για τις τάσεις στην αγορά εργασίας και την επαγγελματική εξέλιξη των αποφοίτων ανώτατης και ανώτερης επαγγελματικής  εκπαίδευσης</a:t>
            </a:r>
          </a:p>
          <a:p>
            <a:pPr algn="just">
              <a:buFont typeface="Wingdings" panose="05000000000000000000" pitchFamily="2" charset="2"/>
              <a:buChar char="ü"/>
            </a:pPr>
            <a:r>
              <a:rPr lang="el-GR" sz="1500" dirty="0">
                <a:solidFill>
                  <a:schemeClr val="tx2"/>
                </a:solidFill>
              </a:rPr>
              <a:t>δ</a:t>
            </a:r>
            <a:r>
              <a:rPr lang="el-GR" sz="1500" dirty="0" smtClean="0">
                <a:solidFill>
                  <a:schemeClr val="tx2"/>
                </a:solidFill>
              </a:rPr>
              <a:t>ιαφοροποίηση μεταξύ συστημάτων παρακολούθησης αποφοίτων ανώτατης και  επαγγελματικής εκπαίδευσης σε βάρος της δεύτερης</a:t>
            </a:r>
          </a:p>
          <a:p>
            <a:pPr lvl="0" algn="just">
              <a:buClr>
                <a:srgbClr val="4F81BD"/>
              </a:buClr>
              <a:buFont typeface="Wingdings" panose="05000000000000000000" pitchFamily="2" charset="2"/>
              <a:buChar char="ü"/>
            </a:pPr>
            <a:r>
              <a:rPr lang="el-GR" sz="1500" dirty="0" smtClean="0">
                <a:solidFill>
                  <a:schemeClr val="tx2"/>
                </a:solidFill>
              </a:rPr>
              <a:t>ανάπτυξη με στήριξη της ΕΕ ευρείας </a:t>
            </a:r>
            <a:r>
              <a:rPr lang="el-GR" sz="1500" dirty="0">
                <a:solidFill>
                  <a:schemeClr val="tx2"/>
                </a:solidFill>
              </a:rPr>
              <a:t>κλίμακας συστημάτων παρακολούθησης των αποφοίτων </a:t>
            </a:r>
            <a:r>
              <a:rPr lang="el-GR" sz="1500" dirty="0" smtClean="0">
                <a:solidFill>
                  <a:schemeClr val="tx2"/>
                </a:solidFill>
              </a:rPr>
              <a:t>ΕΕΚ, βασισμένα σε δείκτες διασφάλισης ποιότητας, διοικητικά δεδομένα και έρευνες που αξιοποιούν ακόμα και τα μέσα κοινωνικής δικτύωσης, όπου αυτό είναι εφικτό</a:t>
            </a:r>
          </a:p>
          <a:p>
            <a:pPr marL="82296" indent="0" algn="just">
              <a:buNone/>
            </a:pPr>
            <a:r>
              <a:rPr lang="el-GR" sz="1700" b="1" dirty="0" smtClean="0">
                <a:solidFill>
                  <a:schemeClr val="accent2">
                    <a:lumMod val="75000"/>
                  </a:schemeClr>
                </a:solidFill>
              </a:rPr>
              <a:t>2017 ‘Ανακοίνωση του Ευρωπαϊκού Συμβουλίου’</a:t>
            </a:r>
          </a:p>
          <a:p>
            <a:pPr algn="just">
              <a:buFont typeface="Wingdings" panose="05000000000000000000" pitchFamily="2" charset="2"/>
              <a:buChar char="ü"/>
            </a:pPr>
            <a:r>
              <a:rPr lang="el-GR" sz="1500" dirty="0">
                <a:solidFill>
                  <a:schemeClr val="tx2"/>
                </a:solidFill>
                <a:latin typeface="Corbel" panose="020B0503020204020204" pitchFamily="34" charset="0"/>
              </a:rPr>
              <a:t>η</a:t>
            </a:r>
            <a:r>
              <a:rPr lang="el-GR" sz="1500" dirty="0" smtClean="0">
                <a:solidFill>
                  <a:schemeClr val="tx2"/>
                </a:solidFill>
                <a:latin typeface="Corbel" panose="020B0503020204020204" pitchFamily="34" charset="0"/>
              </a:rPr>
              <a:t> διαθέσιμη πληροφόρηση δεν είναι ακριβής </a:t>
            </a:r>
          </a:p>
          <a:p>
            <a:pPr algn="just">
              <a:buFont typeface="Wingdings" panose="05000000000000000000" pitchFamily="2" charset="2"/>
              <a:buChar char="ü"/>
            </a:pPr>
            <a:r>
              <a:rPr lang="el-GR" sz="1500" dirty="0" smtClean="0">
                <a:solidFill>
                  <a:schemeClr val="tx2"/>
                </a:solidFill>
                <a:latin typeface="Corbel" panose="020B0503020204020204" pitchFamily="34" charset="0"/>
              </a:rPr>
              <a:t>δεν διαπιστώνεται ανταλλαγή απόψεων και καλών πρακτικών (συνέργειες) και </a:t>
            </a:r>
          </a:p>
          <a:p>
            <a:pPr algn="just">
              <a:buFont typeface="Wingdings" panose="05000000000000000000" pitchFamily="2" charset="2"/>
              <a:buChar char="ü"/>
            </a:pPr>
            <a:r>
              <a:rPr lang="el-GR" sz="1500" dirty="0" smtClean="0">
                <a:solidFill>
                  <a:schemeClr val="tx2"/>
                </a:solidFill>
                <a:latin typeface="Corbel" panose="020B0503020204020204" pitchFamily="34" charset="0"/>
              </a:rPr>
              <a:t>τα δεδομένα που υπάρχουν δεν είναι συγκρίσιμα μεταξύ κρατών.</a:t>
            </a:r>
          </a:p>
          <a:p>
            <a:pPr algn="just">
              <a:buNone/>
            </a:pPr>
            <a:endParaRPr lang="el-GR" sz="2400" b="1" dirty="0" smtClean="0">
              <a:solidFill>
                <a:schemeClr val="accent2">
                  <a:lumMod val="75000"/>
                </a:schemeClr>
              </a:solidFill>
              <a:latin typeface="Corbel" panose="020B0503020204020204" pitchFamily="34" charset="0"/>
            </a:endParaRPr>
          </a:p>
        </p:txBody>
      </p:sp>
      <p:sp>
        <p:nvSpPr>
          <p:cNvPr id="5" name="18 - Διάγραμμα ροής: Εναλλακτική διεργασία"/>
          <p:cNvSpPr/>
          <p:nvPr/>
        </p:nvSpPr>
        <p:spPr>
          <a:xfrm>
            <a:off x="0" y="692696"/>
            <a:ext cx="7956376" cy="216123"/>
          </a:xfrm>
          <a:prstGeom prst="flowChartAlternateProcess">
            <a:avLst/>
          </a:prstGeom>
          <a:solidFill>
            <a:srgbClr val="FF9900"/>
          </a:solidFill>
        </p:spPr>
        <p:style>
          <a:lnRef idx="1">
            <a:schemeClr val="dk1"/>
          </a:lnRef>
          <a:fillRef idx="2">
            <a:schemeClr val="dk1"/>
          </a:fillRef>
          <a:effectRef idx="1">
            <a:schemeClr val="dk1"/>
          </a:effectRef>
          <a:fontRef idx="minor">
            <a:schemeClr val="dk1"/>
          </a:fontRef>
        </p:style>
        <p:txBody>
          <a:bodyPr anchor="ctr"/>
          <a:lstStyle/>
          <a:p>
            <a:pPr algn="ctr">
              <a:defRPr/>
            </a:pPr>
            <a:endParaRPr lang="el-GR"/>
          </a:p>
        </p:txBody>
      </p:sp>
      <p:sp>
        <p:nvSpPr>
          <p:cNvPr id="6" name="Rectangle 6"/>
          <p:cNvSpPr>
            <a:spLocks noChangeArrowheads="1"/>
          </p:cNvSpPr>
          <p:nvPr/>
        </p:nvSpPr>
        <p:spPr bwMode="auto">
          <a:xfrm>
            <a:off x="7055768" y="6389838"/>
            <a:ext cx="2088232" cy="369332"/>
          </a:xfrm>
          <a:prstGeom prst="rect">
            <a:avLst/>
          </a:prstGeom>
          <a:noFill/>
          <a:ln w="9525">
            <a:noFill/>
            <a:miter lim="800000"/>
            <a:headEnd/>
            <a:tailEnd/>
          </a:ln>
        </p:spPr>
        <p:txBody>
          <a:bodyPr wrap="square" anchor="ctr">
            <a:spAutoFit/>
          </a:bodyPr>
          <a:lstStyle/>
          <a:p>
            <a:pPr algn="ctr"/>
            <a:r>
              <a:rPr lang="en-US" altLang="el-GR" b="1" dirty="0" smtClean="0">
                <a:solidFill>
                  <a:schemeClr val="accent2">
                    <a:lumMod val="75000"/>
                  </a:schemeClr>
                </a:solidFill>
                <a:latin typeface="Calibri" pitchFamily="34" charset="0"/>
              </a:rPr>
              <a:t>eqavet.eoppep.gr</a:t>
            </a:r>
            <a:endParaRPr lang="el-GR" altLang="el-GR" b="1" dirty="0">
              <a:solidFill>
                <a:schemeClr val="accent2">
                  <a:lumMod val="75000"/>
                </a:schemeClr>
              </a:solidFill>
              <a:latin typeface="Calibri" pitchFamily="34" charset="0"/>
            </a:endParaRPr>
          </a:p>
        </p:txBody>
      </p:sp>
    </p:spTree>
    <p:extLst>
      <p:ext uri="{BB962C8B-B14F-4D97-AF65-F5344CB8AC3E}">
        <p14:creationId xmlns:p14="http://schemas.microsoft.com/office/powerpoint/2010/main" val="20269734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2311</TotalTime>
  <Words>1362</Words>
  <Application>Microsoft Office PowerPoint</Application>
  <PresentationFormat>Προβολή στην οθόνη (4:3)</PresentationFormat>
  <Paragraphs>145</Paragraphs>
  <Slides>14</Slides>
  <Notes>3</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Ηλιοστάσιο</vt:lpstr>
      <vt:lpstr>Παρουσίαση του PowerPoint</vt:lpstr>
      <vt:lpstr>Παρουσίαση Δικτύου EQAVET</vt:lpstr>
      <vt:lpstr>Παρουσίαση του PowerPoint</vt:lpstr>
      <vt:lpstr>Παρουσίαση έργου Εθνικού Σημείου Αναφοράς EQAVET 2016-2017</vt:lpstr>
      <vt:lpstr>Παρουσίαση έργου Εθνικού Σημείου Αναφοράς EQAVET 2016-2017</vt:lpstr>
      <vt:lpstr>Παρουσίαση έργου Εθνικού Σημείου Αναφοράς EQAVET 2016-2017</vt:lpstr>
      <vt:lpstr>Παρουσίαση έργου Εθνικού Σημείου Αναφοράς  EQAVET 2016-2017</vt:lpstr>
      <vt:lpstr>Παρουσίαση έργου Εθνικού Σημείου Αναφοράς  EQAVET 2016-2017</vt:lpstr>
      <vt:lpstr>Παρουσίαση έργου Εθνικού Σημείου Αναφοράς  EQAVET 2017-2019</vt:lpstr>
      <vt:lpstr>Παρουσίαση έργου Εθνικού Σημείου Αναφοράς  EQAVET 2017-2019</vt:lpstr>
      <vt:lpstr>Παρουσίαση της μελέτης</vt:lpstr>
      <vt:lpstr>Παρουσίαση της μελέτης</vt:lpstr>
      <vt:lpstr>Δείκτες EQAVET</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simota</dc:creator>
  <cp:lastModifiedBy>Ζαλούμη Ειρήνη</cp:lastModifiedBy>
  <cp:revision>280</cp:revision>
  <cp:lastPrinted>2019-03-07T07:55:00Z</cp:lastPrinted>
  <dcterms:created xsi:type="dcterms:W3CDTF">2015-09-24T10:02:43Z</dcterms:created>
  <dcterms:modified xsi:type="dcterms:W3CDTF">2019-04-05T12:34:24Z</dcterms:modified>
</cp:coreProperties>
</file>